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92"/>
  </p:notesMasterIdLst>
  <p:sldIdLst>
    <p:sldId id="288" r:id="rId3"/>
    <p:sldId id="256" r:id="rId4"/>
    <p:sldId id="258" r:id="rId5"/>
    <p:sldId id="257" r:id="rId6"/>
    <p:sldId id="260" r:id="rId7"/>
    <p:sldId id="261" r:id="rId8"/>
    <p:sldId id="263" r:id="rId9"/>
    <p:sldId id="271" r:id="rId10"/>
    <p:sldId id="269" r:id="rId11"/>
    <p:sldId id="270" r:id="rId12"/>
    <p:sldId id="280" r:id="rId13"/>
    <p:sldId id="264" r:id="rId14"/>
    <p:sldId id="266" r:id="rId15"/>
    <p:sldId id="286" r:id="rId16"/>
    <p:sldId id="267" r:id="rId17"/>
    <p:sldId id="268" r:id="rId18"/>
    <p:sldId id="265" r:id="rId19"/>
    <p:sldId id="262" r:id="rId20"/>
    <p:sldId id="259" r:id="rId21"/>
    <p:sldId id="329" r:id="rId22"/>
    <p:sldId id="289" r:id="rId23"/>
    <p:sldId id="287" r:id="rId24"/>
    <p:sldId id="272" r:id="rId25"/>
    <p:sldId id="283" r:id="rId26"/>
    <p:sldId id="284" r:id="rId27"/>
    <p:sldId id="282" r:id="rId28"/>
    <p:sldId id="285" r:id="rId29"/>
    <p:sldId id="281" r:id="rId30"/>
    <p:sldId id="290" r:id="rId31"/>
    <p:sldId id="291" r:id="rId32"/>
    <p:sldId id="292" r:id="rId33"/>
    <p:sldId id="295" r:id="rId34"/>
    <p:sldId id="296" r:id="rId35"/>
    <p:sldId id="297" r:id="rId36"/>
    <p:sldId id="298" r:id="rId37"/>
    <p:sldId id="299" r:id="rId38"/>
    <p:sldId id="294" r:id="rId39"/>
    <p:sldId id="337" r:id="rId40"/>
    <p:sldId id="338" r:id="rId41"/>
    <p:sldId id="341" r:id="rId42"/>
    <p:sldId id="339" r:id="rId43"/>
    <p:sldId id="342" r:id="rId44"/>
    <p:sldId id="332" r:id="rId45"/>
    <p:sldId id="343" r:id="rId46"/>
    <p:sldId id="345" r:id="rId47"/>
    <p:sldId id="346" r:id="rId48"/>
    <p:sldId id="347" r:id="rId49"/>
    <p:sldId id="348" r:id="rId50"/>
    <p:sldId id="349" r:id="rId51"/>
    <p:sldId id="350" r:id="rId52"/>
    <p:sldId id="300" r:id="rId53"/>
    <p:sldId id="273" r:id="rId54"/>
    <p:sldId id="274" r:id="rId55"/>
    <p:sldId id="275" r:id="rId56"/>
    <p:sldId id="276" r:id="rId57"/>
    <p:sldId id="277" r:id="rId58"/>
    <p:sldId id="278" r:id="rId59"/>
    <p:sldId id="279" r:id="rId60"/>
    <p:sldId id="293" r:id="rId61"/>
    <p:sldId id="301" r:id="rId62"/>
    <p:sldId id="302" r:id="rId63"/>
    <p:sldId id="303" r:id="rId64"/>
    <p:sldId id="304" r:id="rId65"/>
    <p:sldId id="305" r:id="rId66"/>
    <p:sldId id="306" r:id="rId67"/>
    <p:sldId id="330" r:id="rId68"/>
    <p:sldId id="331"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ABB6FE34-C177-4D49-A45D-E9ECC2811FCC}">
          <p14:sldIdLst>
            <p14:sldId id="288"/>
            <p14:sldId id="256"/>
            <p14:sldId id="258"/>
            <p14:sldId id="257"/>
          </p14:sldIdLst>
        </p14:section>
        <p14:section name="CSIRT" id="{6F73EAB1-6F58-4B65-8ED3-E299D10B74E5}">
          <p14:sldIdLst>
            <p14:sldId id="260"/>
            <p14:sldId id="261"/>
            <p14:sldId id="263"/>
            <p14:sldId id="271"/>
            <p14:sldId id="269"/>
            <p14:sldId id="270"/>
            <p14:sldId id="280"/>
            <p14:sldId id="264"/>
            <p14:sldId id="266"/>
            <p14:sldId id="286"/>
            <p14:sldId id="267"/>
            <p14:sldId id="268"/>
            <p14:sldId id="265"/>
            <p14:sldId id="262"/>
            <p14:sldId id="259"/>
            <p14:sldId id="329"/>
            <p14:sldId id="289"/>
          </p14:sldIdLst>
        </p14:section>
        <p14:section name="Funciones" id="{05C854AC-3D60-4B2F-84BF-319BE8A5F02F}">
          <p14:sldIdLst>
            <p14:sldId id="287"/>
            <p14:sldId id="272"/>
            <p14:sldId id="283"/>
            <p14:sldId id="284"/>
            <p14:sldId id="282"/>
            <p14:sldId id="285"/>
          </p14:sldIdLst>
        </p14:section>
        <p14:section name="MISP" id="{F4F05F47-C1C4-4C21-9A40-8D431EFFEC41}">
          <p14:sldIdLst>
            <p14:sldId id="281"/>
            <p14:sldId id="290"/>
            <p14:sldId id="291"/>
            <p14:sldId id="292"/>
            <p14:sldId id="295"/>
            <p14:sldId id="296"/>
            <p14:sldId id="297"/>
            <p14:sldId id="298"/>
            <p14:sldId id="299"/>
            <p14:sldId id="294"/>
            <p14:sldId id="337"/>
            <p14:sldId id="338"/>
            <p14:sldId id="341"/>
            <p14:sldId id="339"/>
            <p14:sldId id="342"/>
            <p14:sldId id="332"/>
            <p14:sldId id="343"/>
            <p14:sldId id="345"/>
            <p14:sldId id="346"/>
            <p14:sldId id="347"/>
            <p14:sldId id="348"/>
            <p14:sldId id="349"/>
            <p14:sldId id="350"/>
            <p14:sldId id="300"/>
          </p14:sldIdLst>
        </p14:section>
        <p14:section name="Planes" id="{3976E0E6-E147-402F-B19C-35B9AA0169EA}">
          <p14:sldIdLst>
            <p14:sldId id="273"/>
          </p14:sldIdLst>
        </p14:section>
        <p14:section name="Operar sistemas" id="{4D26EFD0-7085-4437-8862-7B9E2F815812}">
          <p14:sldIdLst>
            <p14:sldId id="274"/>
            <p14:sldId id="275"/>
            <p14:sldId id="276"/>
            <p14:sldId id="277"/>
            <p14:sldId id="278"/>
            <p14:sldId id="279"/>
          </p14:sldIdLst>
        </p14:section>
        <p14:section name="Extras" id="{A17DE7D2-24E4-47D0-8E82-027904C670F1}">
          <p14:sldIdLst>
            <p14:sldId id="293"/>
            <p14:sldId id="301"/>
            <p14:sldId id="302"/>
            <p14:sldId id="303"/>
            <p14:sldId id="304"/>
            <p14:sldId id="305"/>
            <p14:sldId id="306"/>
            <p14:sldId id="330"/>
            <p14:sldId id="331"/>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5" autoAdjust="0"/>
    <p:restoredTop sz="80812" autoAdjust="0"/>
  </p:normalViewPr>
  <p:slideViewPr>
    <p:cSldViewPr snapToGrid="0">
      <p:cViewPr varScale="1">
        <p:scale>
          <a:sx n="58" d="100"/>
          <a:sy n="58" d="100"/>
        </p:scale>
        <p:origin x="1284" y="78"/>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ECA690-C4CA-4243-A5D0-8B6C5B5A8290}" type="doc">
      <dgm:prSet loTypeId="urn:microsoft.com/office/officeart/2005/8/layout/lProcess3" loCatId="process" qsTypeId="urn:microsoft.com/office/officeart/2005/8/quickstyle/simple1#2" qsCatId="simple" csTypeId="urn:microsoft.com/office/officeart/2005/8/colors/colorful4" csCatId="colorful" phldr="1"/>
      <dgm:spPr/>
      <dgm:t>
        <a:bodyPr/>
        <a:lstStyle/>
        <a:p>
          <a:endParaRPr lang="en-GB"/>
        </a:p>
      </dgm:t>
    </dgm:pt>
    <dgm:pt modelId="{003B662E-1621-4E70-859F-74C2C7766619}">
      <dgm:prSet phldrT="[Text]" custT="1"/>
      <dgm:spPr/>
      <dgm:t>
        <a:bodyPr/>
        <a:lstStyle/>
        <a:p>
          <a:r>
            <a:rPr lang="es-MX" sz="4000" noProof="0" dirty="0"/>
            <a:t>Riesgo</a:t>
          </a:r>
        </a:p>
      </dgm:t>
    </dgm:pt>
    <dgm:pt modelId="{41733B47-3748-4D45-831F-A5D6C53B2D1A}" type="parTrans" cxnId="{8DABB87C-492F-4107-B419-AD06F1BA146F}">
      <dgm:prSet/>
      <dgm:spPr/>
      <dgm:t>
        <a:bodyPr/>
        <a:lstStyle/>
        <a:p>
          <a:endParaRPr lang="en-GB"/>
        </a:p>
      </dgm:t>
    </dgm:pt>
    <dgm:pt modelId="{FBBB4CE0-6C05-46E9-AF37-36926B65FCE1}" type="sibTrans" cxnId="{8DABB87C-492F-4107-B419-AD06F1BA146F}">
      <dgm:prSet/>
      <dgm:spPr/>
      <dgm:t>
        <a:bodyPr/>
        <a:lstStyle/>
        <a:p>
          <a:endParaRPr lang="en-GB"/>
        </a:p>
      </dgm:t>
    </dgm:pt>
    <dgm:pt modelId="{06F48CE5-65CE-4D77-959E-782F46F13B68}">
      <dgm:prSet phldrT="[Text]"/>
      <dgm:spPr/>
      <dgm:t>
        <a:bodyPr/>
        <a:lstStyle/>
        <a:p>
          <a:r>
            <a:rPr lang="es-MX" dirty="0"/>
            <a:t>Un evento posible que pueda causar daño o pérdida, o afectar la capacidad de alcanzar los objetivos del servicio</a:t>
          </a:r>
          <a:endParaRPr lang="en-GB" dirty="0"/>
        </a:p>
      </dgm:t>
    </dgm:pt>
    <dgm:pt modelId="{BC646A60-A3AB-469C-B37D-C7CC5A6E10DE}" type="parTrans" cxnId="{B17FB61D-614B-444E-BB40-F6B6F8168976}">
      <dgm:prSet/>
      <dgm:spPr/>
      <dgm:t>
        <a:bodyPr/>
        <a:lstStyle/>
        <a:p>
          <a:endParaRPr lang="en-GB"/>
        </a:p>
      </dgm:t>
    </dgm:pt>
    <dgm:pt modelId="{863D012D-7372-4ED7-8331-C45C6029F74D}" type="sibTrans" cxnId="{B17FB61D-614B-444E-BB40-F6B6F8168976}">
      <dgm:prSet/>
      <dgm:spPr/>
      <dgm:t>
        <a:bodyPr/>
        <a:lstStyle/>
        <a:p>
          <a:endParaRPr lang="en-GB"/>
        </a:p>
      </dgm:t>
    </dgm:pt>
    <dgm:pt modelId="{6C706C39-189F-4143-B741-2D0B97D81265}" type="pres">
      <dgm:prSet presAssocID="{0AECA690-C4CA-4243-A5D0-8B6C5B5A8290}" presName="Name0" presStyleCnt="0">
        <dgm:presLayoutVars>
          <dgm:chPref val="3"/>
          <dgm:dir/>
          <dgm:animLvl val="lvl"/>
          <dgm:resizeHandles/>
        </dgm:presLayoutVars>
      </dgm:prSet>
      <dgm:spPr/>
    </dgm:pt>
    <dgm:pt modelId="{E1329DEF-6DD9-4085-9C44-934F3C2F0DA3}" type="pres">
      <dgm:prSet presAssocID="{003B662E-1621-4E70-859F-74C2C7766619}" presName="horFlow" presStyleCnt="0"/>
      <dgm:spPr/>
    </dgm:pt>
    <dgm:pt modelId="{F7FA9528-9EA8-4FED-BF9D-AECE82F839BE}" type="pres">
      <dgm:prSet presAssocID="{003B662E-1621-4E70-859F-74C2C7766619}" presName="bigChev" presStyleLbl="node1" presStyleIdx="0" presStyleCnt="1" custScaleX="69142"/>
      <dgm:spPr/>
    </dgm:pt>
    <dgm:pt modelId="{D98746E5-0E4C-4789-ADF4-0DF0AD4CF708}" type="pres">
      <dgm:prSet presAssocID="{BC646A60-A3AB-469C-B37D-C7CC5A6E10DE}" presName="parTrans" presStyleCnt="0"/>
      <dgm:spPr/>
    </dgm:pt>
    <dgm:pt modelId="{901DF564-5634-4923-B46A-C9D2A6698AFD}" type="pres">
      <dgm:prSet presAssocID="{06F48CE5-65CE-4D77-959E-782F46F13B68}" presName="node" presStyleLbl="alignAccFollowNode1" presStyleIdx="0" presStyleCnt="1" custScaleX="133722">
        <dgm:presLayoutVars>
          <dgm:bulletEnabled val="1"/>
        </dgm:presLayoutVars>
      </dgm:prSet>
      <dgm:spPr/>
    </dgm:pt>
  </dgm:ptLst>
  <dgm:cxnLst>
    <dgm:cxn modelId="{7E13E116-624A-4B54-B20C-F4D3750EDD27}" type="presOf" srcId="{0AECA690-C4CA-4243-A5D0-8B6C5B5A8290}" destId="{6C706C39-189F-4143-B741-2D0B97D81265}" srcOrd="0" destOrd="0" presId="urn:microsoft.com/office/officeart/2005/8/layout/lProcess3"/>
    <dgm:cxn modelId="{B17FB61D-614B-444E-BB40-F6B6F8168976}" srcId="{003B662E-1621-4E70-859F-74C2C7766619}" destId="{06F48CE5-65CE-4D77-959E-782F46F13B68}" srcOrd="0" destOrd="0" parTransId="{BC646A60-A3AB-469C-B37D-C7CC5A6E10DE}" sibTransId="{863D012D-7372-4ED7-8331-C45C6029F74D}"/>
    <dgm:cxn modelId="{95986AB3-AAA3-44AD-95BD-B52F79ECE142}" type="presOf" srcId="{06F48CE5-65CE-4D77-959E-782F46F13B68}" destId="{901DF564-5634-4923-B46A-C9D2A6698AFD}" srcOrd="0" destOrd="0" presId="urn:microsoft.com/office/officeart/2005/8/layout/lProcess3"/>
    <dgm:cxn modelId="{B4A3DCA7-73B4-4595-BE35-7CA4DF297832}" type="presOf" srcId="{003B662E-1621-4E70-859F-74C2C7766619}" destId="{F7FA9528-9EA8-4FED-BF9D-AECE82F839BE}" srcOrd="0" destOrd="0" presId="urn:microsoft.com/office/officeart/2005/8/layout/lProcess3"/>
    <dgm:cxn modelId="{8DABB87C-492F-4107-B419-AD06F1BA146F}" srcId="{0AECA690-C4CA-4243-A5D0-8B6C5B5A8290}" destId="{003B662E-1621-4E70-859F-74C2C7766619}" srcOrd="0" destOrd="0" parTransId="{41733B47-3748-4D45-831F-A5D6C53B2D1A}" sibTransId="{FBBB4CE0-6C05-46E9-AF37-36926B65FCE1}"/>
    <dgm:cxn modelId="{D486402D-E99E-4F5E-9B48-969638904B76}" type="presParOf" srcId="{6C706C39-189F-4143-B741-2D0B97D81265}" destId="{E1329DEF-6DD9-4085-9C44-934F3C2F0DA3}" srcOrd="0" destOrd="0" presId="urn:microsoft.com/office/officeart/2005/8/layout/lProcess3"/>
    <dgm:cxn modelId="{4A9E060E-15AA-40E9-BC6E-A4D7BCE9FCD7}" type="presParOf" srcId="{E1329DEF-6DD9-4085-9C44-934F3C2F0DA3}" destId="{F7FA9528-9EA8-4FED-BF9D-AECE82F839BE}" srcOrd="0" destOrd="0" presId="urn:microsoft.com/office/officeart/2005/8/layout/lProcess3"/>
    <dgm:cxn modelId="{53E183F8-6F7B-42E1-9EF1-4561AB5F4F96}" type="presParOf" srcId="{E1329DEF-6DD9-4085-9C44-934F3C2F0DA3}" destId="{D98746E5-0E4C-4789-ADF4-0DF0AD4CF708}" srcOrd="1" destOrd="0" presId="urn:microsoft.com/office/officeart/2005/8/layout/lProcess3"/>
    <dgm:cxn modelId="{B40F80BF-35AF-4F3D-9E9E-A9E1CD8A840C}" type="presParOf" srcId="{E1329DEF-6DD9-4085-9C44-934F3C2F0DA3}" destId="{901DF564-5634-4923-B46A-C9D2A6698AF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A9528-9EA8-4FED-BF9D-AECE82F839BE}">
      <dsp:nvSpPr>
        <dsp:cNvPr id="0" name=""/>
        <dsp:cNvSpPr/>
      </dsp:nvSpPr>
      <dsp:spPr>
        <a:xfrm>
          <a:off x="4554" y="7590"/>
          <a:ext cx="3332505" cy="192791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a:lnSpc>
              <a:spcPct val="90000"/>
            </a:lnSpc>
            <a:spcBef>
              <a:spcPct val="0"/>
            </a:spcBef>
            <a:spcAft>
              <a:spcPct val="35000"/>
            </a:spcAft>
            <a:buNone/>
          </a:pPr>
          <a:r>
            <a:rPr lang="es-MX" sz="4000" kern="1200" noProof="0" dirty="0"/>
            <a:t>Riesgo</a:t>
          </a:r>
        </a:p>
      </dsp:txBody>
      <dsp:txXfrm>
        <a:off x="968514" y="7590"/>
        <a:ext cx="1404586" cy="1927919"/>
      </dsp:txXfrm>
    </dsp:sp>
    <dsp:sp modelId="{901DF564-5634-4923-B46A-C9D2A6698AFD}">
      <dsp:nvSpPr>
        <dsp:cNvPr id="0" name=""/>
        <dsp:cNvSpPr/>
      </dsp:nvSpPr>
      <dsp:spPr>
        <a:xfrm>
          <a:off x="2710486" y="171463"/>
          <a:ext cx="5349459" cy="1600173"/>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s-MX" sz="2200" kern="1200" dirty="0"/>
            <a:t>Un evento posible que pueda causar daño o pérdida, o afectar la capacidad de alcanzar los objetivos del servicio</a:t>
          </a:r>
          <a:endParaRPr lang="en-GB" sz="2200" kern="1200" dirty="0"/>
        </a:p>
      </dsp:txBody>
      <dsp:txXfrm>
        <a:off x="3510573" y="171463"/>
        <a:ext cx="3749286" cy="16001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1A58F-892A-42FB-A33F-4AA993B7DBB7}" type="datetimeFigureOut">
              <a:rPr lang="es-MX" smtClean="0"/>
              <a:t>18/06/2019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80E37-DD83-44B4-8042-A6F05403A4B5}" type="slidenum">
              <a:rPr lang="es-MX" smtClean="0"/>
              <a:t>‹Nº›</a:t>
            </a:fld>
            <a:endParaRPr lang="es-MX"/>
          </a:p>
        </p:txBody>
      </p:sp>
    </p:spTree>
    <p:extLst>
      <p:ext uri="{BB962C8B-B14F-4D97-AF65-F5344CB8AC3E}">
        <p14:creationId xmlns:p14="http://schemas.microsoft.com/office/powerpoint/2010/main" val="3509982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circl.lu/"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s.wikipedia.org/wiki/Idioma_ingl%C3%A9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es.wikipedia.org/wiki/Normas_ISO_900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es.wikipedia.org/wiki/Riesgo" TargetMode="External"/><Relationship Id="rId3" Type="http://schemas.openxmlformats.org/officeDocument/2006/relationships/hyperlink" Target="https://es.wikipedia.org/wiki/An%C3%A1lisis_de_riesgo" TargetMode="External"/><Relationship Id="rId7" Type="http://schemas.openxmlformats.org/officeDocument/2006/relationships/hyperlink" Target="https://es.wikipedia.org/wiki/Idioma_espa%C3%B1ol"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es.wikipedia.org/wiki/Safety_Integrity_Level" TargetMode="External"/><Relationship Id="rId5" Type="http://schemas.openxmlformats.org/officeDocument/2006/relationships/hyperlink" Target="https://es.wikipedia.org/wiki/Idioma_ingl%C3%A9s" TargetMode="External"/><Relationship Id="rId10" Type="http://schemas.openxmlformats.org/officeDocument/2006/relationships/hyperlink" Target="https://es.wikipedia.org/wiki/Modelo_del_queso_suizo" TargetMode="External"/><Relationship Id="rId4" Type="http://schemas.openxmlformats.org/officeDocument/2006/relationships/hyperlink" Target="https://es.wikipedia.org/wiki/Gesti%C3%B3n_de_riesgos" TargetMode="External"/><Relationship Id="rId9" Type="http://schemas.openxmlformats.org/officeDocument/2006/relationships/hyperlink" Target="https://es.wikipedia.org/w/index.php?title=Funci%C3%B3n_de_seguridad&amp;action=edit&amp;redlink=1"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Termino acuñado a finales del 90´s</a:t>
            </a:r>
          </a:p>
        </p:txBody>
      </p:sp>
      <p:sp>
        <p:nvSpPr>
          <p:cNvPr id="4" name="Marcador de número de diapositiva 3"/>
          <p:cNvSpPr>
            <a:spLocks noGrp="1"/>
          </p:cNvSpPr>
          <p:nvPr>
            <p:ph type="sldNum" sz="quarter" idx="10"/>
          </p:nvPr>
        </p:nvSpPr>
        <p:spPr/>
        <p:txBody>
          <a:bodyPr/>
          <a:lstStyle/>
          <a:p>
            <a:fld id="{97680E37-DD83-44B4-8042-A6F05403A4B5}" type="slidenum">
              <a:rPr lang="es-MX" smtClean="0"/>
              <a:t>5</a:t>
            </a:fld>
            <a:endParaRPr lang="es-MX"/>
          </a:p>
        </p:txBody>
      </p:sp>
    </p:spTree>
    <p:extLst>
      <p:ext uri="{BB962C8B-B14F-4D97-AF65-F5344CB8AC3E}">
        <p14:creationId xmlns:p14="http://schemas.microsoft.com/office/powerpoint/2010/main" val="3626960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Compartir</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La DARPA (</a:t>
            </a:r>
            <a:r>
              <a:rPr lang="es-MX" sz="1200" b="0" i="0" kern="1200" dirty="0" err="1">
                <a:solidFill>
                  <a:schemeClr val="tx1"/>
                </a:solidFill>
                <a:effectLst/>
                <a:latin typeface="+mn-lt"/>
                <a:ea typeface="+mn-ea"/>
                <a:cs typeface="+mn-cs"/>
              </a:rPr>
              <a:t>Defence</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Advanced</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Research</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Projects</a:t>
            </a:r>
            <a:r>
              <a:rPr lang="es-MX" sz="1200" b="0" i="0" kern="1200" dirty="0">
                <a:solidFill>
                  <a:schemeClr val="tx1"/>
                </a:solidFill>
                <a:effectLst/>
                <a:latin typeface="+mn-lt"/>
                <a:ea typeface="+mn-ea"/>
                <a:cs typeface="+mn-cs"/>
              </a:rPr>
              <a:t> Agency, Agencia de Investigación de Proyectos Avanzados de Defensa)</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CSIRT: el CERT/CC ubicado en la Universidad de Carnegie </a:t>
            </a:r>
            <a:r>
              <a:rPr lang="es-MX" sz="1200" b="0" i="0" kern="1200" dirty="0" err="1">
                <a:solidFill>
                  <a:schemeClr val="tx1"/>
                </a:solidFill>
                <a:effectLst/>
                <a:latin typeface="+mn-lt"/>
                <a:ea typeface="+mn-ea"/>
                <a:cs typeface="+mn-cs"/>
              </a:rPr>
              <a:t>Mellon</a:t>
            </a:r>
            <a:r>
              <a:rPr lang="es-MX" sz="1200" b="0" i="0" kern="1200" dirty="0">
                <a:solidFill>
                  <a:schemeClr val="tx1"/>
                </a:solidFill>
                <a:effectLst/>
                <a:latin typeface="+mn-lt"/>
                <a:ea typeface="+mn-ea"/>
                <a:cs typeface="+mn-cs"/>
              </a:rPr>
              <a:t>, en Pittsburgh (Pensilvania).</a:t>
            </a: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14</a:t>
            </a:fld>
            <a:endParaRPr lang="es-MX"/>
          </a:p>
        </p:txBody>
      </p:sp>
    </p:spTree>
    <p:extLst>
      <p:ext uri="{BB962C8B-B14F-4D97-AF65-F5344CB8AC3E}">
        <p14:creationId xmlns:p14="http://schemas.microsoft.com/office/powerpoint/2010/main" val="128664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15</a:t>
            </a:fld>
            <a:endParaRPr lang="es-MX"/>
          </a:p>
        </p:txBody>
      </p:sp>
    </p:spTree>
    <p:extLst>
      <p:ext uri="{BB962C8B-B14F-4D97-AF65-F5344CB8AC3E}">
        <p14:creationId xmlns:p14="http://schemas.microsoft.com/office/powerpoint/2010/main" val="1029716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16</a:t>
            </a:fld>
            <a:endParaRPr lang="es-MX"/>
          </a:p>
        </p:txBody>
      </p:sp>
    </p:spTree>
    <p:extLst>
      <p:ext uri="{BB962C8B-B14F-4D97-AF65-F5344CB8AC3E}">
        <p14:creationId xmlns:p14="http://schemas.microsoft.com/office/powerpoint/2010/main" val="206355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eventos incluyen un usuario que se conecta a un recurso compartido de archivos, un servidor que recibe una solicitud de una página web, un usuario que envía correo electrónico (correo electrónico) y un firewall que bloquea un intento de conexión. </a:t>
            </a:r>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17</a:t>
            </a:fld>
            <a:endParaRPr lang="es-MX"/>
          </a:p>
        </p:txBody>
      </p:sp>
    </p:spTree>
    <p:extLst>
      <p:ext uri="{BB962C8B-B14F-4D97-AF65-F5344CB8AC3E}">
        <p14:creationId xmlns:p14="http://schemas.microsoft.com/office/powerpoint/2010/main" val="44464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Uso</a:t>
            </a:r>
            <a:r>
              <a:rPr lang="es-MX" baseline="0" dirty="0"/>
              <a:t> inapropiado: </a:t>
            </a:r>
          </a:p>
          <a:p>
            <a:r>
              <a:rPr lang="es-MX" sz="1200" b="0" i="0" kern="1200" dirty="0">
                <a:solidFill>
                  <a:schemeClr val="tx1"/>
                </a:solidFill>
                <a:effectLst/>
                <a:latin typeface="+mn-lt"/>
                <a:ea typeface="+mn-ea"/>
                <a:cs typeface="+mn-cs"/>
              </a:rPr>
              <a:t>Un usuario proporciona copias ilegales de software a otros a través de servicios de intercambio de archivos de peer-to-peer.</a:t>
            </a:r>
          </a:p>
          <a:p>
            <a:r>
              <a:rPr lang="es-ES" dirty="0"/>
              <a:t>Una persona amenaza a otra persona a través de correo electrónico.</a:t>
            </a:r>
            <a:endParaRPr lang="es-MX" sz="1200" b="0" i="0" kern="1200" dirty="0">
              <a:solidFill>
                <a:schemeClr val="tx1"/>
              </a:solidFill>
              <a:effectLst/>
              <a:latin typeface="+mn-lt"/>
              <a:ea typeface="+mn-ea"/>
              <a:cs typeface="+mn-cs"/>
            </a:endParaRPr>
          </a:p>
          <a:p>
            <a:br>
              <a:rPr lang="es-MX" dirty="0"/>
            </a:b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18</a:t>
            </a:fld>
            <a:endParaRPr lang="es-MX"/>
          </a:p>
        </p:txBody>
      </p:sp>
    </p:spTree>
    <p:extLst>
      <p:ext uri="{BB962C8B-B14F-4D97-AF65-F5344CB8AC3E}">
        <p14:creationId xmlns:p14="http://schemas.microsoft.com/office/powerpoint/2010/main" val="165586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MISP Plataforma de inteligencia de amenazas</a:t>
            </a:r>
            <a:r>
              <a:rPr lang="es-MX" baseline="0" dirty="0"/>
              <a:t> de código abierto.</a:t>
            </a:r>
          </a:p>
          <a:p>
            <a:r>
              <a:rPr lang="es-MX" sz="1200" b="0" i="0" kern="1200" dirty="0">
                <a:solidFill>
                  <a:schemeClr val="tx1"/>
                </a:solidFill>
                <a:effectLst/>
                <a:latin typeface="+mn-lt"/>
                <a:ea typeface="+mn-ea"/>
                <a:cs typeface="+mn-cs"/>
              </a:rPr>
              <a:t>herramienta desarrollada por </a:t>
            </a:r>
            <a:r>
              <a:rPr lang="es-MX" sz="1200" b="0" i="0" u="none" strike="noStrike" kern="1200" dirty="0">
                <a:solidFill>
                  <a:schemeClr val="tx1"/>
                </a:solidFill>
                <a:effectLst/>
                <a:latin typeface="+mn-lt"/>
                <a:ea typeface="+mn-ea"/>
                <a:cs typeface="+mn-cs"/>
                <a:hlinkClick r:id="rId3"/>
              </a:rPr>
              <a:t>CIRCL</a:t>
            </a:r>
            <a:r>
              <a:rPr lang="es-MX" sz="1200" b="0" i="0" kern="1200" dirty="0">
                <a:solidFill>
                  <a:schemeClr val="tx1"/>
                </a:solidFill>
                <a:effectLst/>
                <a:latin typeface="+mn-lt"/>
                <a:ea typeface="+mn-ea"/>
                <a:cs typeface="+mn-cs"/>
              </a:rPr>
              <a:t>, el equipo de Defensa de Bélgica, y la OTAN (NCIRC)</a:t>
            </a:r>
            <a:endParaRPr lang="es-MX" baseline="0" dirty="0"/>
          </a:p>
          <a:p>
            <a:r>
              <a:rPr lang="es-MX" baseline="0" dirty="0"/>
              <a:t>Desarrolla utilidades y documentación para amenazas // Compartir</a:t>
            </a:r>
            <a:r>
              <a:rPr lang="es-MX" sz="1200" b="0" i="0" kern="1200" dirty="0">
                <a:solidFill>
                  <a:schemeClr val="tx1"/>
                </a:solidFill>
                <a:effectLst/>
                <a:latin typeface="+mn-lt"/>
                <a:ea typeface="+mn-ea"/>
                <a:cs typeface="+mn-cs"/>
              </a:rPr>
              <a:t>, almacenar y correlacionar</a:t>
            </a: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28</a:t>
            </a:fld>
            <a:endParaRPr lang="es-MX"/>
          </a:p>
        </p:txBody>
      </p:sp>
    </p:spTree>
    <p:extLst>
      <p:ext uri="{BB962C8B-B14F-4D97-AF65-F5344CB8AC3E}">
        <p14:creationId xmlns:p14="http://schemas.microsoft.com/office/powerpoint/2010/main" val="75426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29</a:t>
            </a:fld>
            <a:endParaRPr lang="es-MX"/>
          </a:p>
        </p:txBody>
      </p:sp>
    </p:spTree>
    <p:extLst>
      <p:ext uri="{BB962C8B-B14F-4D97-AF65-F5344CB8AC3E}">
        <p14:creationId xmlns:p14="http://schemas.microsoft.com/office/powerpoint/2010/main" val="3762142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30</a:t>
            </a:fld>
            <a:endParaRPr lang="es-MX"/>
          </a:p>
        </p:txBody>
      </p:sp>
    </p:spTree>
    <p:extLst>
      <p:ext uri="{BB962C8B-B14F-4D97-AF65-F5344CB8AC3E}">
        <p14:creationId xmlns:p14="http://schemas.microsoft.com/office/powerpoint/2010/main" val="1504659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31</a:t>
            </a:fld>
            <a:endParaRPr lang="es-MX"/>
          </a:p>
        </p:txBody>
      </p:sp>
    </p:spTree>
    <p:extLst>
      <p:ext uri="{BB962C8B-B14F-4D97-AF65-F5344CB8AC3E}">
        <p14:creationId xmlns:p14="http://schemas.microsoft.com/office/powerpoint/2010/main" val="3140796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32</a:t>
            </a:fld>
            <a:endParaRPr lang="es-MX"/>
          </a:p>
        </p:txBody>
      </p:sp>
    </p:spTree>
    <p:extLst>
      <p:ext uri="{BB962C8B-B14F-4D97-AF65-F5344CB8AC3E}">
        <p14:creationId xmlns:p14="http://schemas.microsoft.com/office/powerpoint/2010/main" val="300338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La DARPA (</a:t>
            </a:r>
            <a:r>
              <a:rPr lang="es-MX" sz="1200" b="0" i="0" kern="1200" dirty="0" err="1">
                <a:solidFill>
                  <a:schemeClr val="tx1"/>
                </a:solidFill>
                <a:effectLst/>
                <a:latin typeface="+mn-lt"/>
                <a:ea typeface="+mn-ea"/>
                <a:cs typeface="+mn-cs"/>
              </a:rPr>
              <a:t>Defence</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Advanced</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Research</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Projects</a:t>
            </a:r>
            <a:r>
              <a:rPr lang="es-MX" sz="1200" b="0" i="0" kern="1200" dirty="0">
                <a:solidFill>
                  <a:schemeClr val="tx1"/>
                </a:solidFill>
                <a:effectLst/>
                <a:latin typeface="+mn-lt"/>
                <a:ea typeface="+mn-ea"/>
                <a:cs typeface="+mn-cs"/>
              </a:rPr>
              <a:t> Agency, Agencia de Investigación de Proyectos Avanzados de Defensa)</a:t>
            </a:r>
          </a:p>
          <a:p>
            <a:r>
              <a:rPr lang="es-MX" sz="1200" b="0" i="0" kern="1200" dirty="0">
                <a:solidFill>
                  <a:schemeClr val="tx1"/>
                </a:solidFill>
                <a:effectLst/>
                <a:latin typeface="+mn-lt"/>
                <a:ea typeface="+mn-ea"/>
                <a:cs typeface="+mn-cs"/>
              </a:rPr>
              <a:t>CSIRT: el CERT/CC ubicado en la Universidad de Carnegie </a:t>
            </a:r>
            <a:r>
              <a:rPr lang="es-MX" sz="1200" b="0" i="0" kern="1200" dirty="0" err="1">
                <a:solidFill>
                  <a:schemeClr val="tx1"/>
                </a:solidFill>
                <a:effectLst/>
                <a:latin typeface="+mn-lt"/>
                <a:ea typeface="+mn-ea"/>
                <a:cs typeface="+mn-cs"/>
              </a:rPr>
              <a:t>Mellon</a:t>
            </a:r>
            <a:r>
              <a:rPr lang="es-MX" sz="1200" b="0" i="0" kern="1200" dirty="0">
                <a:solidFill>
                  <a:schemeClr val="tx1"/>
                </a:solidFill>
                <a:effectLst/>
                <a:latin typeface="+mn-lt"/>
                <a:ea typeface="+mn-ea"/>
                <a:cs typeface="+mn-cs"/>
              </a:rPr>
              <a:t>, en Pittsburgh (Pensilvania).</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“La rapidez con la que se pueda reconocer</a:t>
            </a:r>
            <a:r>
              <a:rPr lang="es-MX" sz="1200" b="0" i="0" kern="1200" baseline="0" dirty="0">
                <a:solidFill>
                  <a:schemeClr val="tx1"/>
                </a:solidFill>
                <a:effectLst/>
                <a:latin typeface="+mn-lt"/>
                <a:ea typeface="+mn-ea"/>
                <a:cs typeface="+mn-cs"/>
              </a:rPr>
              <a:t>, analizar y responder a las amenazas, minimizara el daño y disminuirá los costos de recuperación”</a:t>
            </a: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6</a:t>
            </a:fld>
            <a:endParaRPr lang="es-MX"/>
          </a:p>
        </p:txBody>
      </p:sp>
    </p:spTree>
    <p:extLst>
      <p:ext uri="{BB962C8B-B14F-4D97-AF65-F5344CB8AC3E}">
        <p14:creationId xmlns:p14="http://schemas.microsoft.com/office/powerpoint/2010/main" val="1938634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33</a:t>
            </a:fld>
            <a:endParaRPr lang="es-MX"/>
          </a:p>
        </p:txBody>
      </p:sp>
    </p:spTree>
    <p:extLst>
      <p:ext uri="{BB962C8B-B14F-4D97-AF65-F5344CB8AC3E}">
        <p14:creationId xmlns:p14="http://schemas.microsoft.com/office/powerpoint/2010/main" val="2996597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34</a:t>
            </a:fld>
            <a:endParaRPr lang="es-MX"/>
          </a:p>
        </p:txBody>
      </p:sp>
    </p:spTree>
    <p:extLst>
      <p:ext uri="{BB962C8B-B14F-4D97-AF65-F5344CB8AC3E}">
        <p14:creationId xmlns:p14="http://schemas.microsoft.com/office/powerpoint/2010/main" val="3286075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35</a:t>
            </a:fld>
            <a:endParaRPr lang="es-MX"/>
          </a:p>
        </p:txBody>
      </p:sp>
    </p:spTree>
    <p:extLst>
      <p:ext uri="{BB962C8B-B14F-4D97-AF65-F5344CB8AC3E}">
        <p14:creationId xmlns:p14="http://schemas.microsoft.com/office/powerpoint/2010/main" val="1295371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36</a:t>
            </a:fld>
            <a:endParaRPr lang="es-MX"/>
          </a:p>
        </p:txBody>
      </p:sp>
    </p:spTree>
    <p:extLst>
      <p:ext uri="{BB962C8B-B14F-4D97-AF65-F5344CB8AC3E}">
        <p14:creationId xmlns:p14="http://schemas.microsoft.com/office/powerpoint/2010/main" val="2417797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37</a:t>
            </a:fld>
            <a:endParaRPr lang="es-MX"/>
          </a:p>
        </p:txBody>
      </p:sp>
    </p:spTree>
    <p:extLst>
      <p:ext uri="{BB962C8B-B14F-4D97-AF65-F5344CB8AC3E}">
        <p14:creationId xmlns:p14="http://schemas.microsoft.com/office/powerpoint/2010/main" val="2097888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38</a:t>
            </a:fld>
            <a:endParaRPr lang="es-MX"/>
          </a:p>
        </p:txBody>
      </p:sp>
    </p:spTree>
    <p:extLst>
      <p:ext uri="{BB962C8B-B14F-4D97-AF65-F5344CB8AC3E}">
        <p14:creationId xmlns:p14="http://schemas.microsoft.com/office/powerpoint/2010/main" val="727821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39</a:t>
            </a:fld>
            <a:endParaRPr lang="es-MX"/>
          </a:p>
        </p:txBody>
      </p:sp>
    </p:spTree>
    <p:extLst>
      <p:ext uri="{BB962C8B-B14F-4D97-AF65-F5344CB8AC3E}">
        <p14:creationId xmlns:p14="http://schemas.microsoft.com/office/powerpoint/2010/main" val="292290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40</a:t>
            </a:fld>
            <a:endParaRPr lang="es-MX"/>
          </a:p>
        </p:txBody>
      </p:sp>
    </p:spTree>
    <p:extLst>
      <p:ext uri="{BB962C8B-B14F-4D97-AF65-F5344CB8AC3E}">
        <p14:creationId xmlns:p14="http://schemas.microsoft.com/office/powerpoint/2010/main" val="2078729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41</a:t>
            </a:fld>
            <a:endParaRPr lang="es-MX"/>
          </a:p>
        </p:txBody>
      </p:sp>
    </p:spTree>
    <p:extLst>
      <p:ext uri="{BB962C8B-B14F-4D97-AF65-F5344CB8AC3E}">
        <p14:creationId xmlns:p14="http://schemas.microsoft.com/office/powerpoint/2010/main" val="2545022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42</a:t>
            </a:fld>
            <a:endParaRPr lang="es-MX"/>
          </a:p>
        </p:txBody>
      </p:sp>
    </p:spTree>
    <p:extLst>
      <p:ext uri="{BB962C8B-B14F-4D97-AF65-F5344CB8AC3E}">
        <p14:creationId xmlns:p14="http://schemas.microsoft.com/office/powerpoint/2010/main" val="107111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Abreviaturas</a:t>
            </a:r>
            <a:r>
              <a:rPr lang="es-MX" sz="1200" b="0" kern="1200" baseline="0" dirty="0">
                <a:solidFill>
                  <a:schemeClr val="tx1"/>
                </a:solidFill>
                <a:effectLst/>
                <a:latin typeface="+mn-lt"/>
                <a:ea typeface="+mn-ea"/>
                <a:cs typeface="+mn-cs"/>
              </a:rPr>
              <a:t> para lo mismo</a:t>
            </a:r>
          </a:p>
          <a:p>
            <a:endParaRPr lang="es-MX" sz="1200" b="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 Forum of Incident Response and Security Teams</a:t>
            </a:r>
            <a:endParaRPr lang="es-MX" sz="1200" b="0" kern="1200" baseline="0" dirty="0">
              <a:solidFill>
                <a:schemeClr val="tx1"/>
              </a:solidFill>
              <a:effectLst/>
              <a:latin typeface="+mn-lt"/>
              <a:ea typeface="+mn-ea"/>
              <a:cs typeface="+mn-cs"/>
            </a:endParaRP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Universidad de Carnegie </a:t>
            </a:r>
            <a:r>
              <a:rPr lang="es-MX" sz="1200" b="0" i="0" kern="1200" dirty="0" err="1">
                <a:solidFill>
                  <a:schemeClr val="tx1"/>
                </a:solidFill>
                <a:effectLst/>
                <a:latin typeface="+mn-lt"/>
                <a:ea typeface="+mn-ea"/>
                <a:cs typeface="+mn-cs"/>
              </a:rPr>
              <a:t>Mellon</a:t>
            </a:r>
            <a:r>
              <a:rPr lang="es-MX" sz="1200" b="0" i="0" kern="1200" dirty="0">
                <a:solidFill>
                  <a:schemeClr val="tx1"/>
                </a:solidFill>
                <a:effectLst/>
                <a:latin typeface="+mn-lt"/>
                <a:ea typeface="+mn-ea"/>
                <a:cs typeface="+mn-cs"/>
              </a:rPr>
              <a:t>, en Pittsburgh (Pensilvania). Dueña del termino CERT</a:t>
            </a: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7</a:t>
            </a:fld>
            <a:endParaRPr lang="es-MX"/>
          </a:p>
        </p:txBody>
      </p:sp>
    </p:spTree>
    <p:extLst>
      <p:ext uri="{BB962C8B-B14F-4D97-AF65-F5344CB8AC3E}">
        <p14:creationId xmlns:p14="http://schemas.microsoft.com/office/powerpoint/2010/main" val="335529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43</a:t>
            </a:fld>
            <a:endParaRPr lang="es-MX"/>
          </a:p>
        </p:txBody>
      </p:sp>
    </p:spTree>
    <p:extLst>
      <p:ext uri="{BB962C8B-B14F-4D97-AF65-F5344CB8AC3E}">
        <p14:creationId xmlns:p14="http://schemas.microsoft.com/office/powerpoint/2010/main" val="1480647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44</a:t>
            </a:fld>
            <a:endParaRPr lang="es-MX"/>
          </a:p>
        </p:txBody>
      </p:sp>
    </p:spTree>
    <p:extLst>
      <p:ext uri="{BB962C8B-B14F-4D97-AF65-F5344CB8AC3E}">
        <p14:creationId xmlns:p14="http://schemas.microsoft.com/office/powerpoint/2010/main" val="285716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45</a:t>
            </a:fld>
            <a:endParaRPr lang="es-MX"/>
          </a:p>
        </p:txBody>
      </p:sp>
    </p:spTree>
    <p:extLst>
      <p:ext uri="{BB962C8B-B14F-4D97-AF65-F5344CB8AC3E}">
        <p14:creationId xmlns:p14="http://schemas.microsoft.com/office/powerpoint/2010/main" val="779470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46</a:t>
            </a:fld>
            <a:endParaRPr lang="es-MX"/>
          </a:p>
        </p:txBody>
      </p:sp>
    </p:spTree>
    <p:extLst>
      <p:ext uri="{BB962C8B-B14F-4D97-AF65-F5344CB8AC3E}">
        <p14:creationId xmlns:p14="http://schemas.microsoft.com/office/powerpoint/2010/main" val="3812610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47</a:t>
            </a:fld>
            <a:endParaRPr lang="es-MX"/>
          </a:p>
        </p:txBody>
      </p:sp>
    </p:spTree>
    <p:extLst>
      <p:ext uri="{BB962C8B-B14F-4D97-AF65-F5344CB8AC3E}">
        <p14:creationId xmlns:p14="http://schemas.microsoft.com/office/powerpoint/2010/main" val="1189492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48</a:t>
            </a:fld>
            <a:endParaRPr lang="es-MX"/>
          </a:p>
        </p:txBody>
      </p:sp>
    </p:spTree>
    <p:extLst>
      <p:ext uri="{BB962C8B-B14F-4D97-AF65-F5344CB8AC3E}">
        <p14:creationId xmlns:p14="http://schemas.microsoft.com/office/powerpoint/2010/main" val="4148505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49</a:t>
            </a:fld>
            <a:endParaRPr lang="es-MX"/>
          </a:p>
        </p:txBody>
      </p:sp>
    </p:spTree>
    <p:extLst>
      <p:ext uri="{BB962C8B-B14F-4D97-AF65-F5344CB8AC3E}">
        <p14:creationId xmlns:p14="http://schemas.microsoft.com/office/powerpoint/2010/main" val="3006004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50</a:t>
            </a:fld>
            <a:endParaRPr lang="es-MX"/>
          </a:p>
        </p:txBody>
      </p:sp>
    </p:spTree>
    <p:extLst>
      <p:ext uri="{BB962C8B-B14F-4D97-AF65-F5344CB8AC3E}">
        <p14:creationId xmlns:p14="http://schemas.microsoft.com/office/powerpoint/2010/main" val="2937943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51</a:t>
            </a:fld>
            <a:endParaRPr lang="es-MX"/>
          </a:p>
        </p:txBody>
      </p:sp>
    </p:spTree>
    <p:extLst>
      <p:ext uri="{BB962C8B-B14F-4D97-AF65-F5344CB8AC3E}">
        <p14:creationId xmlns:p14="http://schemas.microsoft.com/office/powerpoint/2010/main" val="1131138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xfrm>
            <a:off x="401638" y="681038"/>
            <a:ext cx="6056312" cy="3408362"/>
          </a:xfrm>
          <a:ln/>
        </p:spPr>
      </p:sp>
      <p:sp>
        <p:nvSpPr>
          <p:cNvPr id="343043" name="Rectangle 3"/>
          <p:cNvSpPr>
            <a:spLocks noGrp="1" noChangeArrowheads="1"/>
          </p:cNvSpPr>
          <p:nvPr>
            <p:ph type="body" idx="1"/>
          </p:nvPr>
        </p:nvSpPr>
        <p:spPr>
          <a:xfrm>
            <a:off x="917575" y="4315852"/>
            <a:ext cx="5022850" cy="4168438"/>
          </a:xfrm>
          <a:extLst/>
        </p:spPr>
        <p:txBody>
          <a:bodyPr/>
          <a:lstStyle/>
          <a:p>
            <a:pPr eaLnBrk="1" hangingPunct="1"/>
            <a:r>
              <a:rPr lang="es-ES" dirty="0">
                <a:effectLst/>
              </a:rPr>
              <a:t>Un </a:t>
            </a:r>
            <a:r>
              <a:rPr lang="es-ES" b="1" dirty="0">
                <a:effectLst/>
              </a:rPr>
              <a:t>proceso de negocio</a:t>
            </a:r>
            <a:r>
              <a:rPr lang="es-ES" dirty="0">
                <a:effectLst/>
              </a:rPr>
              <a:t> (en </a:t>
            </a:r>
            <a:r>
              <a:rPr lang="es-ES" dirty="0">
                <a:effectLst/>
                <a:hlinkClick r:id="rId3" tooltip="Idioma inglés"/>
              </a:rPr>
              <a:t>inglés</a:t>
            </a:r>
            <a:r>
              <a:rPr lang="es-ES" dirty="0">
                <a:effectLst/>
              </a:rPr>
              <a:t> </a:t>
            </a:r>
            <a:r>
              <a:rPr lang="es-ES" i="1" dirty="0" err="1">
                <a:effectLst/>
              </a:rPr>
              <a:t>business</a:t>
            </a:r>
            <a:r>
              <a:rPr lang="es-ES" i="1" dirty="0">
                <a:effectLst/>
              </a:rPr>
              <a:t> </a:t>
            </a:r>
            <a:r>
              <a:rPr lang="es-ES" i="1" dirty="0" err="1">
                <a:effectLst/>
              </a:rPr>
              <a:t>process</a:t>
            </a:r>
            <a:r>
              <a:rPr lang="es-ES" dirty="0">
                <a:effectLst/>
              </a:rPr>
              <a:t>) es un conjunto de tareas relacionadas lógicamente, llevadas a cabo para generar productos y servicios. Los procesos reciben insumos para transformarlos utilizando recursos de la empresa. Los procesos de negocio normalmente atraviesan varias áreas funcionales.</a:t>
            </a:r>
          </a:p>
          <a:p>
            <a:pPr eaLnBrk="1" hangingPunct="1"/>
            <a:r>
              <a:rPr lang="es-ES" dirty="0">
                <a:effectLst/>
              </a:rPr>
              <a:t>En la serie de normas internacionales </a:t>
            </a:r>
            <a:r>
              <a:rPr lang="es-ES" dirty="0">
                <a:effectLst/>
                <a:hlinkClick r:id="rId4" tooltip="Normas ISO 9000"/>
              </a:rPr>
              <a:t>ISO 9000</a:t>
            </a:r>
            <a:r>
              <a:rPr lang="es-ES" dirty="0">
                <a:effectLst/>
              </a:rPr>
              <a:t> (sistemas de gestión de la calidad) se define un proceso como «conjunto de actividades mutuamente relacionadas o que interactúan, las cuales transforman elementos de entrada en resultados» (ISO 9000:2005; pp. 7).</a:t>
            </a:r>
          </a:p>
          <a:p>
            <a:pPr eaLnBrk="1" hangingPunct="1"/>
            <a:endParaRPr lang="es-ES" dirty="0">
              <a:effectLst/>
            </a:endParaRPr>
          </a:p>
          <a:p>
            <a:pPr eaLnBrk="1" hangingPunct="1"/>
            <a:r>
              <a:rPr lang="es-ES" dirty="0">
                <a:effectLst/>
              </a:rPr>
              <a:t>Según la filosofía planteada en el libro </a:t>
            </a:r>
            <a:r>
              <a:rPr lang="es-ES" i="1" dirty="0">
                <a:effectLst/>
              </a:rPr>
              <a:t>Sistema empresa inteligente</a:t>
            </a:r>
            <a:r>
              <a:rPr lang="es-ES" dirty="0">
                <a:effectLst/>
              </a:rPr>
              <a:t>, los procesos se dividen en: sustantivos, de apoyo vertical y de apoyo horizontal.</a:t>
            </a:r>
          </a:p>
          <a:p>
            <a:pPr eaLnBrk="1" hangingPunct="1"/>
            <a:r>
              <a:rPr lang="es-ES" dirty="0">
                <a:effectLst/>
              </a:rPr>
              <a:t>Un proceso se puede dividir en subprocesos, éstos en actividades y éstas a su vez en tareas, siendo las tareas las acciones más simples como firmar un cheque o talón. Algunos autores invierten el sentido y establecen que las tareas son las que se dividen en actividades.</a:t>
            </a:r>
            <a:endParaRPr lang="en-US" dirty="0">
              <a:latin typeface="Arial" charset="0"/>
            </a:endParaRPr>
          </a:p>
          <a:p>
            <a:pPr eaLnBrk="1" hangingPunct="1">
              <a:defRPr/>
            </a:pPr>
            <a:endParaRPr lang="en-US" dirty="0">
              <a:latin typeface="Arial" charset="0"/>
              <a:ea typeface="ＭＳ Ｐゴシック" charset="0"/>
              <a:cs typeface="+mn-cs"/>
            </a:endParaRPr>
          </a:p>
        </p:txBody>
      </p:sp>
    </p:spTree>
    <p:extLst>
      <p:ext uri="{BB962C8B-B14F-4D97-AF65-F5344CB8AC3E}">
        <p14:creationId xmlns:p14="http://schemas.microsoft.com/office/powerpoint/2010/main" val="18491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Robo del</a:t>
            </a:r>
            <a:r>
              <a:rPr lang="es-MX" sz="1200" b="0" kern="1200" baseline="0" dirty="0">
                <a:solidFill>
                  <a:schemeClr val="tx1"/>
                </a:solidFill>
                <a:effectLst/>
                <a:latin typeface="+mn-lt"/>
                <a:ea typeface="+mn-ea"/>
                <a:cs typeface="+mn-cs"/>
              </a:rPr>
              <a:t> banco central 2018 </a:t>
            </a:r>
            <a:r>
              <a:rPr lang="es-MX" sz="1200" b="1" kern="1200" dirty="0">
                <a:solidFill>
                  <a:schemeClr val="tx1"/>
                </a:solidFill>
                <a:effectLst/>
                <a:latin typeface="+mn-lt"/>
                <a:ea typeface="+mn-ea"/>
                <a:cs typeface="+mn-cs"/>
              </a:rPr>
              <a:t>US$20,4 millones de dólares</a:t>
            </a:r>
          </a:p>
          <a:p>
            <a:br>
              <a:rPr lang="es-MX" dirty="0"/>
            </a:br>
            <a:r>
              <a:rPr lang="es-MX" sz="1200" b="0" i="0" kern="1200" dirty="0">
                <a:solidFill>
                  <a:schemeClr val="tx1"/>
                </a:solidFill>
                <a:effectLst/>
                <a:latin typeface="+mn-lt"/>
                <a:ea typeface="+mn-ea"/>
                <a:cs typeface="+mn-cs"/>
              </a:rPr>
              <a:t>Las organizaciones deben reducir la frecuencia de los incidentes al proteger efectivamente las redes, los sistemas y las aplicaciones.</a:t>
            </a: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8</a:t>
            </a:fld>
            <a:endParaRPr lang="es-MX"/>
          </a:p>
        </p:txBody>
      </p:sp>
    </p:spTree>
    <p:extLst>
      <p:ext uri="{BB962C8B-B14F-4D97-AF65-F5344CB8AC3E}">
        <p14:creationId xmlns:p14="http://schemas.microsoft.com/office/powerpoint/2010/main" val="1983042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xfrm>
            <a:off x="401638" y="681038"/>
            <a:ext cx="6056312" cy="3408362"/>
          </a:xfrm>
          <a:ln/>
        </p:spPr>
      </p:sp>
      <p:sp>
        <p:nvSpPr>
          <p:cNvPr id="344067" name="Rectangle 3"/>
          <p:cNvSpPr>
            <a:spLocks noGrp="1" noChangeArrowheads="1"/>
          </p:cNvSpPr>
          <p:nvPr>
            <p:ph type="body" idx="1"/>
          </p:nvPr>
        </p:nvSpPr>
        <p:spPr>
          <a:xfrm>
            <a:off x="919163" y="4315852"/>
            <a:ext cx="5022850" cy="4168438"/>
          </a:xfrm>
          <a:extLst/>
        </p:spPr>
        <p:txBody>
          <a:bodyPr/>
          <a:lstStyle/>
          <a:p>
            <a:pPr marL="175817" indent="-92535">
              <a:defRPr/>
            </a:pPr>
            <a:r>
              <a:rPr lang="es-ES" dirty="0"/>
              <a:t>Información Adicional</a:t>
            </a:r>
            <a:br>
              <a:rPr lang="es-ES" dirty="0"/>
            </a:br>
            <a:r>
              <a:rPr lang="es-ES" dirty="0"/>
              <a:t>Las responsabilidades del propietario del proceso incluyen:</a:t>
            </a:r>
            <a:br>
              <a:rPr lang="es-ES" dirty="0"/>
            </a:br>
            <a:r>
              <a:rPr lang="es-ES" dirty="0"/>
              <a:t>Patrocinar, diseñar y cambiar la gestión del proceso y sus métricas</a:t>
            </a:r>
            <a:br>
              <a:rPr lang="es-ES" dirty="0"/>
            </a:br>
            <a:r>
              <a:rPr lang="es-ES" dirty="0"/>
              <a:t>Definir la estrategia del proceso y ayudar en el diseño del proceso</a:t>
            </a:r>
            <a:br>
              <a:rPr lang="es-ES" dirty="0"/>
            </a:br>
            <a:r>
              <a:rPr lang="es-ES" dirty="0"/>
              <a:t>Asegurar que la documentación de proceso apropiada esté disponible y actual</a:t>
            </a:r>
            <a:br>
              <a:rPr lang="es-ES" dirty="0"/>
            </a:br>
            <a:r>
              <a:rPr lang="es-ES" dirty="0"/>
              <a:t>Asegurar que los técnicos de proceso tengan los conocimientos requeridos y la comprensión técnica y empresarial requerida para llevar a cabo el proceso y comprendan su papel en el proceso</a:t>
            </a:r>
            <a:br>
              <a:rPr lang="es-ES" dirty="0"/>
            </a:br>
            <a:r>
              <a:rPr lang="es-ES" dirty="0"/>
              <a:t>Revisar las oportunidades de mejorar los procesos y mejorar la eficiencia y la eficacia del proceso.</a:t>
            </a:r>
            <a:br>
              <a:rPr lang="es-ES" dirty="0"/>
            </a:br>
            <a:r>
              <a:rPr lang="es-ES" dirty="0"/>
              <a:t>Las responsabilidades de los responsables de procesos incluyen:</a:t>
            </a:r>
            <a:br>
              <a:rPr lang="es-ES" dirty="0"/>
            </a:br>
            <a:r>
              <a:rPr lang="es-ES" dirty="0"/>
              <a:t>Trabajar con el propietario del proceso para planificar y coordinar todas las actividades del proceso</a:t>
            </a:r>
            <a:br>
              <a:rPr lang="es-ES" dirty="0"/>
            </a:br>
            <a:r>
              <a:rPr lang="es-ES" dirty="0"/>
              <a:t>Asegurar que todas las actividades se lleven a cabo según sea necesario a lo largo del ciclo de vida del servicio</a:t>
            </a:r>
            <a:br>
              <a:rPr lang="es-ES" dirty="0"/>
            </a:br>
            <a:r>
              <a:rPr lang="es-ES" dirty="0"/>
              <a:t>Trabajar con los propietarios de servicios y otros gestores de procesos para garantizar el buen funcionamiento de los servicios</a:t>
            </a:r>
            <a:br>
              <a:rPr lang="es-ES" dirty="0"/>
            </a:br>
            <a:r>
              <a:rPr lang="es-ES" dirty="0"/>
              <a:t>Seguimiento e informes sobre el rendimiento del proceso</a:t>
            </a:r>
            <a:br>
              <a:rPr lang="es-ES" dirty="0"/>
            </a:br>
            <a:r>
              <a:rPr lang="es-ES" dirty="0"/>
              <a:t>Identificar oportunidades de mejora para su inclusión en el registro CSI.</a:t>
            </a:r>
            <a:br>
              <a:rPr lang="es-ES" dirty="0"/>
            </a:br>
            <a:r>
              <a:rPr lang="es-ES" dirty="0"/>
              <a:t>Las responsabilidades de los profesionales del proceso incluyen:</a:t>
            </a:r>
            <a:br>
              <a:rPr lang="es-ES" dirty="0"/>
            </a:br>
            <a:r>
              <a:rPr lang="es-ES" dirty="0"/>
              <a:t>Comprender cómo su papel contribuye a la prestación global de servicios y la creación de valor para el negocio.</a:t>
            </a:r>
          </a:p>
          <a:p>
            <a:pPr marL="175817" indent="-92535">
              <a:defRPr/>
            </a:pPr>
            <a:r>
              <a:rPr lang="es-ES" dirty="0"/>
              <a:t>	</a:t>
            </a:r>
            <a:br>
              <a:rPr lang="es-ES" dirty="0"/>
            </a:br>
            <a:r>
              <a:rPr lang="es-ES" dirty="0"/>
              <a:t>Trabajar con otras partes interesadas, tales como su gerente, compañeros de trabajo, usuarios y clientes, para asegurar que sus contribuciones sean efectivas.</a:t>
            </a:r>
          </a:p>
          <a:p>
            <a:pPr marL="175817" indent="-92535">
              <a:defRPr/>
            </a:pPr>
            <a:br>
              <a:rPr lang="es-ES" dirty="0"/>
            </a:br>
            <a:r>
              <a:rPr lang="es-ES" dirty="0"/>
              <a:t>Asegurar que los insumos, productos e interfaces para sus actividades sean correctos</a:t>
            </a:r>
            <a:br>
              <a:rPr lang="es-ES" dirty="0"/>
            </a:br>
            <a:r>
              <a:rPr lang="es-ES" dirty="0"/>
              <a:t>Crear o actualizar registros para mostrar que las actividades se han llevado a cabo correctamente.</a:t>
            </a:r>
            <a:endParaRPr lang="en-US" u="sng" dirty="0">
              <a:latin typeface="Arial" charset="0"/>
              <a:ea typeface="ＭＳ Ｐゴシック" charset="0"/>
              <a:cs typeface="+mn-cs"/>
            </a:endParaRPr>
          </a:p>
          <a:p>
            <a:pPr marL="175817" indent="-92535">
              <a:defRPr/>
            </a:pPr>
            <a:endParaRPr lang="en-US" u="sng" dirty="0">
              <a:latin typeface="Arial" charset="0"/>
              <a:ea typeface="ＭＳ Ｐゴシック" charset="0"/>
              <a:cs typeface="+mn-cs"/>
            </a:endParaRPr>
          </a:p>
          <a:p>
            <a:pPr marL="175817" indent="-92535">
              <a:defRPr/>
            </a:pPr>
            <a:r>
              <a:rPr lang="en-US" u="sng" dirty="0">
                <a:latin typeface="Arial" charset="0"/>
                <a:ea typeface="ＭＳ Ｐゴシック" charset="0"/>
                <a:cs typeface="+mn-cs"/>
              </a:rPr>
              <a:t>Additional Information</a:t>
            </a:r>
            <a:endParaRPr lang="en-US" b="1" dirty="0">
              <a:latin typeface="Arial" charset="0"/>
              <a:ea typeface="ＭＳ Ｐゴシック" charset="0"/>
              <a:cs typeface="+mn-cs"/>
            </a:endParaRPr>
          </a:p>
          <a:p>
            <a:pPr marL="175817" indent="-92535">
              <a:defRPr/>
            </a:pPr>
            <a:r>
              <a:rPr lang="en-GB" sz="900" dirty="0">
                <a:latin typeface="Arial" charset="0"/>
                <a:ea typeface="ＭＳ Ｐゴシック" charset="0"/>
              </a:rPr>
              <a:t>Process owner accountabilities include:</a:t>
            </a:r>
          </a:p>
          <a:p>
            <a:pPr marL="613818" lvl="1" indent="-175817">
              <a:buFontTx/>
              <a:buChar char="•"/>
              <a:defRPr/>
            </a:pPr>
            <a:r>
              <a:rPr lang="en-GB" sz="900" i="1" dirty="0">
                <a:latin typeface="Arial" charset="0"/>
                <a:ea typeface="ＭＳ Ｐゴシック" charset="0"/>
              </a:rPr>
              <a:t>Sponsoring, designing and change managing the process and its metrics</a:t>
            </a:r>
          </a:p>
          <a:p>
            <a:pPr marL="613818" lvl="1" indent="-175817">
              <a:buFontTx/>
              <a:buChar char="•"/>
              <a:defRPr/>
            </a:pPr>
            <a:r>
              <a:rPr lang="en-GB" sz="900" i="1" dirty="0">
                <a:latin typeface="Arial" charset="0"/>
                <a:ea typeface="ＭＳ Ｐゴシック" charset="0"/>
              </a:rPr>
              <a:t>Defining the process strategy and assisting with process design</a:t>
            </a:r>
          </a:p>
          <a:p>
            <a:pPr marL="613818" lvl="1" indent="-175817">
              <a:buFontTx/>
              <a:buChar char="•"/>
              <a:defRPr/>
            </a:pPr>
            <a:r>
              <a:rPr lang="en-GB" sz="900" i="1" dirty="0">
                <a:latin typeface="Arial" charset="0"/>
                <a:ea typeface="ＭＳ Ｐゴシック" charset="0"/>
              </a:rPr>
              <a:t>Ensuring that appropriate process documentation is available and current</a:t>
            </a:r>
          </a:p>
          <a:p>
            <a:pPr marL="613818" lvl="1" indent="-175817">
              <a:buFontTx/>
              <a:buChar char="•"/>
              <a:defRPr/>
            </a:pPr>
            <a:r>
              <a:rPr lang="en-GB" sz="900" i="1" dirty="0">
                <a:latin typeface="Arial" charset="0"/>
                <a:ea typeface="ＭＳ Ｐゴシック" charset="0"/>
              </a:rPr>
              <a:t>Ensuring that process technicians have the required knowledge and the required technical and business understanding to deliver the process, and understand their role in the process</a:t>
            </a:r>
          </a:p>
          <a:p>
            <a:pPr marL="613818" lvl="1" indent="-175817">
              <a:buFontTx/>
              <a:buChar char="•"/>
              <a:defRPr/>
            </a:pPr>
            <a:r>
              <a:rPr lang="en-GB" sz="900" i="1" dirty="0">
                <a:latin typeface="Arial" charset="0"/>
                <a:ea typeface="ＭＳ Ｐゴシック" charset="0"/>
              </a:rPr>
              <a:t>Reviewing opportunities for process enhancements and for improving the efficiency and effectiveness of the process.</a:t>
            </a:r>
            <a:endParaRPr lang="en-GB" altLang="ja-JP" sz="900" i="1" dirty="0">
              <a:latin typeface="Arial" charset="0"/>
              <a:ea typeface="ＭＳ Ｐゴシック" charset="0"/>
              <a:cs typeface="ＭＳ Ｐゴシック" charset="0"/>
            </a:endParaRPr>
          </a:p>
          <a:p>
            <a:pPr marL="175817" indent="-92535">
              <a:defRPr/>
            </a:pPr>
            <a:r>
              <a:rPr lang="en-GB" altLang="ja-JP" sz="900" dirty="0">
                <a:latin typeface="Arial" charset="0"/>
                <a:ea typeface="ＭＳ Ｐゴシック" charset="0"/>
              </a:rPr>
              <a:t>Process manager accountabilities include:</a:t>
            </a:r>
          </a:p>
          <a:p>
            <a:pPr marL="613818" lvl="1" indent="-175817">
              <a:buFontTx/>
              <a:buChar char="•"/>
              <a:defRPr/>
            </a:pPr>
            <a:r>
              <a:rPr lang="en-GB" altLang="ja-JP" sz="900" i="1" dirty="0">
                <a:latin typeface="Arial" charset="0"/>
                <a:ea typeface="ＭＳ Ｐゴシック" charset="0"/>
                <a:cs typeface="ＭＳ Ｐゴシック" charset="0"/>
              </a:rPr>
              <a:t>Working with the process owner to plan and coordinate all process activities</a:t>
            </a:r>
          </a:p>
          <a:p>
            <a:pPr marL="613818" lvl="1" indent="-175817">
              <a:buFontTx/>
              <a:buChar char="•"/>
              <a:defRPr/>
            </a:pPr>
            <a:r>
              <a:rPr lang="en-GB" altLang="ja-JP" sz="900" i="1" dirty="0">
                <a:latin typeface="Arial" charset="0"/>
                <a:ea typeface="ＭＳ Ｐゴシック" charset="0"/>
                <a:cs typeface="ＭＳ Ｐゴシック" charset="0"/>
              </a:rPr>
              <a:t>Ensuring that all activities are carried out as required throughout the service lifecycle</a:t>
            </a:r>
          </a:p>
          <a:p>
            <a:pPr marL="613818" lvl="1" indent="-175817">
              <a:buFontTx/>
              <a:buChar char="•"/>
              <a:defRPr/>
            </a:pPr>
            <a:r>
              <a:rPr lang="en-GB" altLang="ja-JP" sz="900" i="1" dirty="0">
                <a:latin typeface="Arial" charset="0"/>
                <a:ea typeface="ＭＳ Ｐゴシック" charset="0"/>
                <a:cs typeface="ＭＳ Ｐゴシック" charset="0"/>
              </a:rPr>
              <a:t>Working with service owners and other process managers to ensure the smooth running of services</a:t>
            </a:r>
          </a:p>
          <a:p>
            <a:pPr marL="613818" lvl="1" indent="-175817">
              <a:buFontTx/>
              <a:buChar char="•"/>
              <a:defRPr/>
            </a:pPr>
            <a:r>
              <a:rPr lang="en-GB" altLang="ja-JP" sz="900" i="1" dirty="0">
                <a:latin typeface="Arial" charset="0"/>
                <a:ea typeface="ＭＳ Ｐゴシック" charset="0"/>
                <a:cs typeface="ＭＳ Ｐゴシック" charset="0"/>
              </a:rPr>
              <a:t>Monitoring and reporting on process performance</a:t>
            </a:r>
          </a:p>
          <a:p>
            <a:pPr marL="613818" lvl="1" indent="-175817">
              <a:buFontTx/>
              <a:buChar char="•"/>
              <a:defRPr/>
            </a:pPr>
            <a:r>
              <a:rPr lang="en-GB" altLang="ja-JP" sz="900" i="1" dirty="0">
                <a:latin typeface="Arial" charset="0"/>
                <a:ea typeface="ＭＳ Ｐゴシック" charset="0"/>
                <a:cs typeface="ＭＳ Ｐゴシック" charset="0"/>
              </a:rPr>
              <a:t>Identifying improvement opportunities for inclusion in the CSI register.</a:t>
            </a:r>
          </a:p>
          <a:p>
            <a:pPr marL="175817" indent="-92535">
              <a:defRPr/>
            </a:pPr>
            <a:r>
              <a:rPr lang="en-GB" sz="900" dirty="0">
                <a:latin typeface="Arial" charset="0"/>
                <a:ea typeface="ＭＳ Ｐゴシック" charset="0"/>
              </a:rPr>
              <a:t>Process practitioner responsibilities include:</a:t>
            </a:r>
          </a:p>
          <a:p>
            <a:pPr marL="613818" lvl="1" indent="-175817">
              <a:buFontTx/>
              <a:buChar char="•"/>
              <a:defRPr/>
            </a:pPr>
            <a:r>
              <a:rPr lang="en-GB" sz="900" i="1" dirty="0">
                <a:latin typeface="Arial" charset="0"/>
                <a:ea typeface="ＭＳ Ｐゴシック" charset="0"/>
              </a:rPr>
              <a:t>Understanding how their role contributes to the overall delivery of service and creation of value for the business</a:t>
            </a:r>
          </a:p>
          <a:p>
            <a:pPr marL="613818" lvl="1" indent="-175817">
              <a:buFontTx/>
              <a:buChar char="•"/>
              <a:defRPr/>
            </a:pPr>
            <a:r>
              <a:rPr lang="en-GB" sz="900" i="1" dirty="0">
                <a:latin typeface="Arial" charset="0"/>
                <a:ea typeface="ＭＳ Ｐゴシック" charset="0"/>
              </a:rPr>
              <a:t>Working with other stakeholders, such as their manager, co-workers, users and customers, to ensure that their contributions are effective</a:t>
            </a:r>
          </a:p>
          <a:p>
            <a:pPr marL="613818" lvl="1" indent="-175817">
              <a:buFontTx/>
              <a:buChar char="•"/>
              <a:defRPr/>
            </a:pPr>
            <a:r>
              <a:rPr lang="en-GB" sz="900" i="1" dirty="0">
                <a:latin typeface="Arial" charset="0"/>
                <a:ea typeface="ＭＳ Ｐゴシック" charset="0"/>
              </a:rPr>
              <a:t>Ensuring that inputs, outputs and interfaces for their activities are correct</a:t>
            </a:r>
          </a:p>
          <a:p>
            <a:pPr marL="613818" lvl="1" indent="-175817">
              <a:buFontTx/>
              <a:buChar char="•"/>
              <a:defRPr/>
            </a:pPr>
            <a:r>
              <a:rPr lang="en-GB" sz="900" i="1" dirty="0">
                <a:latin typeface="Arial" charset="0"/>
                <a:ea typeface="ＭＳ Ｐゴシック" charset="0"/>
              </a:rPr>
              <a:t>Creating or updating records to show that activities have been carried out correctly.</a:t>
            </a:r>
            <a:endParaRPr lang="en-GB" sz="9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374056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xfrm>
            <a:off x="498475" y="714375"/>
            <a:ext cx="6361113" cy="3578225"/>
          </a:xfrm>
          <a:ln/>
        </p:spPr>
      </p:sp>
      <p:sp>
        <p:nvSpPr>
          <p:cNvPr id="54274" name="Rectangle 3"/>
          <p:cNvSpPr>
            <a:spLocks noGrp="1" noChangeArrowheads="1"/>
          </p:cNvSpPr>
          <p:nvPr>
            <p:ph type="body" idx="1"/>
          </p:nvPr>
        </p:nvSpPr>
        <p:spPr>
          <a:xfrm>
            <a:off x="968375" y="4514850"/>
            <a:ext cx="5360988" cy="4373563"/>
          </a:xfrm>
          <a:noFill/>
        </p:spPr>
        <p:txBody>
          <a:bodyPr/>
          <a:lstStyle/>
          <a:p>
            <a:pPr algn="just"/>
            <a:r>
              <a:rPr lang="es-ES_tradnl" sz="2600" b="1" dirty="0"/>
              <a:t>Proceso</a:t>
            </a:r>
          </a:p>
          <a:p>
            <a:pPr lvl="1" algn="just"/>
            <a:r>
              <a:rPr lang="es-ES_tradnl" sz="2200" dirty="0"/>
              <a:t>Conjunto estructurado de actividades que logran un objetivo específico.</a:t>
            </a:r>
          </a:p>
          <a:p>
            <a:pPr lvl="1" algn="just"/>
            <a:endParaRPr lang="es-ES_tradnl" sz="2200" dirty="0"/>
          </a:p>
          <a:p>
            <a:pPr lvl="1" algn="just"/>
            <a:r>
              <a:rPr lang="es-ES" sz="2400" dirty="0">
                <a:effectLst/>
              </a:rPr>
              <a:t>Los procesos definen acciones, dependencias y secuencias. Los procesos bien definidos pueden mejorar la productividad dentro y entre organizaciones y funciones.</a:t>
            </a:r>
            <a:endParaRPr lang="es-ES_tradnl" sz="2200" dirty="0"/>
          </a:p>
          <a:p>
            <a:pPr eaLnBrk="1" hangingPunct="1"/>
            <a:endParaRPr lang="en-GB" sz="900" u="sng" dirty="0">
              <a:latin typeface="Arial" charset="0"/>
            </a:endParaRPr>
          </a:p>
          <a:p>
            <a:pPr eaLnBrk="1" hangingPunct="1"/>
            <a:r>
              <a:rPr lang="en-GB" sz="900" u="sng" dirty="0">
                <a:latin typeface="Arial" charset="0"/>
              </a:rPr>
              <a:t>Additional Information</a:t>
            </a:r>
          </a:p>
          <a:p>
            <a:pPr eaLnBrk="1" hangingPunct="1"/>
            <a:r>
              <a:rPr lang="en-GB" i="1" dirty="0">
                <a:latin typeface="Arial" charset="0"/>
              </a:rPr>
              <a:t>Processes define actions, dependencies and sequence. Well-defined processes can improve productivity within and across organizations and functions. </a:t>
            </a:r>
          </a:p>
        </p:txBody>
      </p:sp>
    </p:spTree>
    <p:extLst>
      <p:ext uri="{BB962C8B-B14F-4D97-AF65-F5344CB8AC3E}">
        <p14:creationId xmlns:p14="http://schemas.microsoft.com/office/powerpoint/2010/main" val="2934104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p:spPr>
        <p:txBody>
          <a:bodyPr/>
          <a:lstStyle/>
          <a:p>
            <a:pPr fontAlgn="t"/>
            <a:r>
              <a:rPr lang="es-MX" sz="1200" kern="1200" dirty="0">
                <a:solidFill>
                  <a:schemeClr val="tx1"/>
                </a:solidFill>
                <a:effectLst/>
                <a:latin typeface="+mn-lt"/>
                <a:ea typeface="+mn-ea"/>
                <a:cs typeface="+mn-cs"/>
              </a:rPr>
              <a:t>Eficiencia es «</a:t>
            </a:r>
            <a:r>
              <a:rPr lang="es-MX" sz="1200" b="1" kern="1200" dirty="0">
                <a:solidFill>
                  <a:schemeClr val="tx1"/>
                </a:solidFill>
                <a:effectLst/>
                <a:latin typeface="+mn-lt"/>
                <a:ea typeface="+mn-ea"/>
                <a:cs typeface="+mn-cs"/>
              </a:rPr>
              <a:t>hacer bien las cosas</a:t>
            </a:r>
            <a:r>
              <a:rPr lang="es-MX" sz="1200" kern="1200" dirty="0">
                <a:solidFill>
                  <a:schemeClr val="tx1"/>
                </a:solidFill>
                <a:effectLst/>
                <a:latin typeface="+mn-lt"/>
                <a:ea typeface="+mn-ea"/>
                <a:cs typeface="+mn-cs"/>
              </a:rPr>
              <a:t>», es decir, hacer la cosas buscando la mejor relación posible entre los recursos empleados y los resultados obtenidos. La eficiencia tiene que ver con «</a:t>
            </a:r>
            <a:r>
              <a:rPr lang="es-MX" sz="1200" b="1" kern="1200" dirty="0">
                <a:solidFill>
                  <a:schemeClr val="tx1"/>
                </a:solidFill>
                <a:effectLst/>
                <a:latin typeface="+mn-lt"/>
                <a:ea typeface="+mn-ea"/>
                <a:cs typeface="+mn-cs"/>
              </a:rPr>
              <a:t>cómo</a:t>
            </a:r>
            <a:r>
              <a:rPr lang="es-MX" sz="1200" kern="1200" dirty="0">
                <a:solidFill>
                  <a:schemeClr val="tx1"/>
                </a:solidFill>
                <a:effectLst/>
                <a:latin typeface="+mn-lt"/>
                <a:ea typeface="+mn-ea"/>
                <a:cs typeface="+mn-cs"/>
              </a:rPr>
              <a:t>» se hacen las cosas.</a:t>
            </a:r>
          </a:p>
          <a:p>
            <a:pPr fontAlgn="t"/>
            <a:r>
              <a:rPr lang="es-MX" sz="1200" kern="1200" dirty="0">
                <a:solidFill>
                  <a:schemeClr val="tx1"/>
                </a:solidFill>
                <a:effectLst/>
                <a:latin typeface="+mn-lt"/>
                <a:ea typeface="+mn-ea"/>
                <a:cs typeface="+mn-cs"/>
              </a:rPr>
              <a:t>Eficacia es «</a:t>
            </a:r>
            <a:r>
              <a:rPr lang="es-MX" sz="1200" b="1" kern="1200" dirty="0">
                <a:solidFill>
                  <a:schemeClr val="tx1"/>
                </a:solidFill>
                <a:effectLst/>
                <a:latin typeface="+mn-lt"/>
                <a:ea typeface="+mn-ea"/>
                <a:cs typeface="+mn-cs"/>
              </a:rPr>
              <a:t>hacer las cosas correctas</a:t>
            </a:r>
            <a:r>
              <a:rPr lang="es-MX" sz="1200" kern="1200" dirty="0">
                <a:solidFill>
                  <a:schemeClr val="tx1"/>
                </a:solidFill>
                <a:effectLst/>
                <a:latin typeface="+mn-lt"/>
                <a:ea typeface="+mn-ea"/>
                <a:cs typeface="+mn-cs"/>
              </a:rPr>
              <a:t>», es decir, hacer las cosas que mejor conducen a la consecución de los resultados. La eficacia tiene que ver con «</a:t>
            </a:r>
            <a:r>
              <a:rPr lang="es-MX" sz="1200" b="1" kern="1200" dirty="0">
                <a:solidFill>
                  <a:schemeClr val="tx1"/>
                </a:solidFill>
                <a:effectLst/>
                <a:latin typeface="+mn-lt"/>
                <a:ea typeface="+mn-ea"/>
                <a:cs typeface="+mn-cs"/>
              </a:rPr>
              <a:t>qué</a:t>
            </a:r>
            <a:r>
              <a:rPr lang="es-MX" sz="1200" kern="1200" dirty="0">
                <a:solidFill>
                  <a:schemeClr val="tx1"/>
                </a:solidFill>
                <a:effectLst/>
                <a:latin typeface="+mn-lt"/>
                <a:ea typeface="+mn-ea"/>
                <a:cs typeface="+mn-cs"/>
              </a:rPr>
              <a:t>» cosas se hacen.</a:t>
            </a:r>
          </a:p>
          <a:p>
            <a:pPr fontAlgn="t"/>
            <a:r>
              <a:rPr lang="es-MX" sz="1200" kern="1200" dirty="0">
                <a:solidFill>
                  <a:schemeClr val="tx1"/>
                </a:solidFill>
                <a:effectLst/>
                <a:latin typeface="+mn-lt"/>
                <a:ea typeface="+mn-ea"/>
                <a:cs typeface="+mn-cs"/>
              </a:rPr>
              <a:t>Efectividad es «</a:t>
            </a:r>
            <a:r>
              <a:rPr lang="es-MX" sz="1200" b="1" kern="1200" dirty="0">
                <a:solidFill>
                  <a:schemeClr val="tx1"/>
                </a:solidFill>
                <a:effectLst/>
                <a:latin typeface="+mn-lt"/>
                <a:ea typeface="+mn-ea"/>
                <a:cs typeface="+mn-cs"/>
              </a:rPr>
              <a:t>hacer bien las cosas correctas</a:t>
            </a:r>
            <a:r>
              <a:rPr lang="es-MX" sz="1200" kern="1200" dirty="0">
                <a:solidFill>
                  <a:schemeClr val="tx1"/>
                </a:solidFill>
                <a:effectLst/>
                <a:latin typeface="+mn-lt"/>
                <a:ea typeface="+mn-ea"/>
                <a:cs typeface="+mn-cs"/>
              </a:rPr>
              <a:t>», es decir, hacer las cosas de forma eficiente y eficaz. La efectividad tiene que ver con «</a:t>
            </a:r>
            <a:r>
              <a:rPr lang="es-MX" sz="1200" b="1" kern="1200" dirty="0">
                <a:solidFill>
                  <a:schemeClr val="tx1"/>
                </a:solidFill>
                <a:effectLst/>
                <a:latin typeface="+mn-lt"/>
                <a:ea typeface="+mn-ea"/>
                <a:cs typeface="+mn-cs"/>
              </a:rPr>
              <a:t>qué</a:t>
            </a:r>
            <a:r>
              <a:rPr lang="es-MX" sz="1200" kern="1200" dirty="0">
                <a:solidFill>
                  <a:schemeClr val="tx1"/>
                </a:solidFill>
                <a:effectLst/>
                <a:latin typeface="+mn-lt"/>
                <a:ea typeface="+mn-ea"/>
                <a:cs typeface="+mn-cs"/>
              </a:rPr>
              <a:t>» cosas se hacen y con «</a:t>
            </a:r>
            <a:r>
              <a:rPr lang="es-MX" sz="1200" b="1" kern="1200" dirty="0">
                <a:solidFill>
                  <a:schemeClr val="tx1"/>
                </a:solidFill>
                <a:effectLst/>
                <a:latin typeface="+mn-lt"/>
                <a:ea typeface="+mn-ea"/>
                <a:cs typeface="+mn-cs"/>
              </a:rPr>
              <a:t>cómo</a:t>
            </a:r>
            <a:r>
              <a:rPr lang="es-MX" sz="1200" kern="1200" dirty="0">
                <a:solidFill>
                  <a:schemeClr val="tx1"/>
                </a:solidFill>
                <a:effectLst/>
                <a:latin typeface="+mn-lt"/>
                <a:ea typeface="+mn-ea"/>
                <a:cs typeface="+mn-cs"/>
              </a:rPr>
              <a:t>» se hacen esas cosas.</a:t>
            </a:r>
          </a:p>
          <a:p>
            <a:pPr eaLnBrk="1" hangingPunct="1"/>
            <a:endParaRPr lang="en-US" u="sng" dirty="0">
              <a:latin typeface="Arial" charset="0"/>
            </a:endParaRPr>
          </a:p>
          <a:p>
            <a:pPr eaLnBrk="1" hangingPunct="1"/>
            <a:endParaRPr lang="en-US" u="sng" dirty="0">
              <a:latin typeface="Arial" charset="0"/>
            </a:endParaRPr>
          </a:p>
          <a:p>
            <a:pPr eaLnBrk="1" hangingPunct="1"/>
            <a:r>
              <a:rPr lang="en-US" u="sng" dirty="0">
                <a:latin typeface="Arial" charset="0"/>
              </a:rPr>
              <a:t>Additional Information</a:t>
            </a:r>
          </a:p>
          <a:p>
            <a:pPr eaLnBrk="1" hangingPunct="1"/>
            <a:r>
              <a:rPr lang="en-GB" i="1" dirty="0">
                <a:latin typeface="Arial" charset="0"/>
              </a:rPr>
              <a:t>Process characteristics include:</a:t>
            </a:r>
            <a:endParaRPr lang="en-GB" b="1" i="1" dirty="0">
              <a:latin typeface="Arial" charset="0"/>
            </a:endParaRPr>
          </a:p>
          <a:p>
            <a:pPr eaLnBrk="1" hangingPunct="1"/>
            <a:r>
              <a:rPr lang="en-GB" b="1" i="1" dirty="0">
                <a:latin typeface="Arial" charset="0"/>
              </a:rPr>
              <a:t>Measurability</a:t>
            </a:r>
            <a:r>
              <a:rPr lang="en-GB" i="1" dirty="0">
                <a:latin typeface="Arial" charset="0"/>
              </a:rPr>
              <a:t>  We are able to measure the process in a relevant manner. It is performance-driven. Managers want to measure cost, quality and other variables while practitioners are concerned with duration and productivity.</a:t>
            </a:r>
            <a:endParaRPr lang="en-GB" b="1" i="1" dirty="0">
              <a:latin typeface="Arial" charset="0"/>
            </a:endParaRPr>
          </a:p>
          <a:p>
            <a:pPr eaLnBrk="1" hangingPunct="1"/>
            <a:r>
              <a:rPr lang="en-GB" b="1" i="1" dirty="0">
                <a:latin typeface="Arial" charset="0"/>
              </a:rPr>
              <a:t>Specific results</a:t>
            </a:r>
            <a:r>
              <a:rPr lang="en-GB" i="1" dirty="0">
                <a:latin typeface="Arial" charset="0"/>
              </a:rPr>
              <a:t>  The reason a process exists is to deliver a specific result. This result must be individually identifiable and countable.</a:t>
            </a:r>
            <a:endParaRPr lang="en-GB" b="1" i="1" dirty="0">
              <a:latin typeface="Arial" charset="0"/>
            </a:endParaRPr>
          </a:p>
          <a:p>
            <a:pPr eaLnBrk="1" hangingPunct="1"/>
            <a:r>
              <a:rPr lang="en-GB" b="1" i="1" dirty="0">
                <a:latin typeface="Arial" charset="0"/>
              </a:rPr>
              <a:t>Customers</a:t>
            </a:r>
            <a:r>
              <a:rPr lang="en-GB" i="1" dirty="0">
                <a:latin typeface="Arial" charset="0"/>
              </a:rPr>
              <a:t>  Every process delivers its primary results to a customer or stakeholder. Customers may be internal or external to the organization, but the process must meet their expectations.</a:t>
            </a:r>
            <a:endParaRPr lang="en-GB" b="1" i="1" dirty="0">
              <a:latin typeface="Arial" charset="0"/>
            </a:endParaRPr>
          </a:p>
          <a:p>
            <a:pPr eaLnBrk="1" hangingPunct="1"/>
            <a:r>
              <a:rPr lang="en-GB" b="1" i="1" dirty="0">
                <a:latin typeface="Arial" charset="0"/>
              </a:rPr>
              <a:t>Responsiveness to specific triggers</a:t>
            </a:r>
            <a:r>
              <a:rPr lang="en-GB" i="1" dirty="0">
                <a:latin typeface="Arial" charset="0"/>
              </a:rPr>
              <a:t>  While a process may be ongoing or iterative, it should be traceable to a specific trigger.</a:t>
            </a:r>
          </a:p>
          <a:p>
            <a:pPr eaLnBrk="1" hangingPunct="1"/>
            <a:endParaRPr lang="en-US" dirty="0">
              <a:latin typeface="Arial" charset="0"/>
            </a:endParaRPr>
          </a:p>
        </p:txBody>
      </p:sp>
    </p:spTree>
    <p:extLst>
      <p:ext uri="{BB962C8B-B14F-4D97-AF65-F5344CB8AC3E}">
        <p14:creationId xmlns:p14="http://schemas.microsoft.com/office/powerpoint/2010/main" val="2455941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xfrm>
            <a:off x="479425" y="717550"/>
            <a:ext cx="6356350" cy="3576638"/>
          </a:xfrm>
          <a:ln/>
        </p:spPr>
      </p:sp>
      <p:sp>
        <p:nvSpPr>
          <p:cNvPr id="58370" name="Rectangle 3"/>
          <p:cNvSpPr>
            <a:spLocks noGrp="1" noChangeArrowheads="1"/>
          </p:cNvSpPr>
          <p:nvPr>
            <p:ph type="body" idx="1"/>
          </p:nvPr>
        </p:nvSpPr>
        <p:spPr>
          <a:xfrm>
            <a:off x="976313" y="4532313"/>
            <a:ext cx="5362575" cy="4375150"/>
          </a:xfrm>
          <a:noFill/>
        </p:spPr>
        <p:txBody>
          <a:bodyPr/>
          <a:lstStyle/>
          <a:p>
            <a:pPr eaLnBrk="1" hangingPunct="1"/>
            <a:endParaRPr lang="en-US" b="1">
              <a:latin typeface="Arial" charset="0"/>
            </a:endParaRPr>
          </a:p>
          <a:p>
            <a:pPr eaLnBrk="1" hangingPunct="1"/>
            <a:endParaRPr lang="en-GB">
              <a:latin typeface="Arial" charset="0"/>
            </a:endParaRPr>
          </a:p>
        </p:txBody>
      </p:sp>
    </p:spTree>
    <p:extLst>
      <p:ext uri="{BB962C8B-B14F-4D97-AF65-F5344CB8AC3E}">
        <p14:creationId xmlns:p14="http://schemas.microsoft.com/office/powerpoint/2010/main" val="3469143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p:spPr>
        <p:txBody>
          <a:bodyPr/>
          <a:lstStyle/>
          <a:p>
            <a:r>
              <a:rPr lang="es-MX" sz="1200" b="1" kern="1200" dirty="0">
                <a:solidFill>
                  <a:schemeClr val="tx1"/>
                </a:solidFill>
                <a:effectLst/>
                <a:latin typeface="+mn-lt"/>
                <a:ea typeface="+mn-ea"/>
                <a:cs typeface="+mn-cs"/>
              </a:rPr>
              <a:t>Rol</a:t>
            </a: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Descripción</a:t>
            </a: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R</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Responsible</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Responsable</a:t>
            </a:r>
          </a:p>
          <a:p>
            <a:r>
              <a:rPr lang="es-MX" sz="1200" kern="1200" dirty="0">
                <a:solidFill>
                  <a:schemeClr val="tx1"/>
                </a:solidFill>
                <a:effectLst/>
                <a:latin typeface="+mn-lt"/>
                <a:ea typeface="+mn-ea"/>
                <a:cs typeface="+mn-cs"/>
              </a:rPr>
              <a:t>Este rol corresponde a quien efectivamente realiza la tarea. Lo más habitual es que exista sólo un encargado (R) por cada tarea; si existe más de uno, entonces el trabajo debería ser subdividido a un nivel más bajo, usando para ello las matrices RASCI.</a:t>
            </a:r>
          </a:p>
          <a:p>
            <a:r>
              <a:rPr lang="es-MX" sz="1200" b="1" kern="1200" dirty="0">
                <a:solidFill>
                  <a:schemeClr val="tx1"/>
                </a:solidFill>
                <a:effectLst/>
                <a:latin typeface="+mn-lt"/>
                <a:ea typeface="+mn-ea"/>
                <a:cs typeface="+mn-cs"/>
              </a:rPr>
              <a:t>A</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Accountable</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Quien rinde cuentas</a:t>
            </a:r>
          </a:p>
          <a:p>
            <a:r>
              <a:rPr lang="es-MX" sz="1200" kern="1200" dirty="0">
                <a:solidFill>
                  <a:schemeClr val="tx1"/>
                </a:solidFill>
                <a:effectLst/>
                <a:latin typeface="+mn-lt"/>
                <a:ea typeface="+mn-ea"/>
                <a:cs typeface="+mn-cs"/>
              </a:rPr>
              <a:t>Este rol se responsabiliza de que la tarea se realice y es el que debe rendir cuentas sobre su ejecución. Sólo puede existir una persona que deba rendir cuentas (A) de que la tarea sea ejecutada por su responsable (R).</a:t>
            </a:r>
          </a:p>
          <a:p>
            <a:r>
              <a:rPr lang="es-MX" sz="1200" b="1" kern="1200" dirty="0">
                <a:solidFill>
                  <a:schemeClr val="tx1"/>
                </a:solidFill>
                <a:effectLst/>
                <a:latin typeface="+mn-lt"/>
                <a:ea typeface="+mn-ea"/>
                <a:cs typeface="+mn-cs"/>
              </a:rPr>
              <a:t>C</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Consulted</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Consultado</a:t>
            </a:r>
          </a:p>
          <a:p>
            <a:r>
              <a:rPr lang="es-MX" sz="1200" kern="1200" dirty="0">
                <a:solidFill>
                  <a:schemeClr val="tx1"/>
                </a:solidFill>
                <a:effectLst/>
                <a:latin typeface="+mn-lt"/>
                <a:ea typeface="+mn-ea"/>
                <a:cs typeface="+mn-cs"/>
              </a:rPr>
              <a:t>Este rol posee alguna información o capacidad necesaria para realizar la tarea.</a:t>
            </a:r>
          </a:p>
          <a:p>
            <a:r>
              <a:rPr lang="es-MX" sz="1200" b="1" kern="1200" dirty="0">
                <a:solidFill>
                  <a:schemeClr val="tx1"/>
                </a:solidFill>
                <a:effectLst/>
                <a:latin typeface="+mn-lt"/>
                <a:ea typeface="+mn-ea"/>
                <a:cs typeface="+mn-cs"/>
              </a:rPr>
              <a:t>I</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Informed</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Informado</a:t>
            </a:r>
          </a:p>
          <a:p>
            <a:r>
              <a:rPr lang="es-MX" sz="1200" kern="1200" dirty="0">
                <a:solidFill>
                  <a:schemeClr val="tx1"/>
                </a:solidFill>
                <a:effectLst/>
                <a:latin typeface="+mn-lt"/>
                <a:ea typeface="+mn-ea"/>
                <a:cs typeface="+mn-cs"/>
              </a:rPr>
              <a:t>Este rol debe ser informado sobre el avance y los resultados de la ejecución de la tarea. A diferencia del consultado (C), la comunicación es unidireccional.</a:t>
            </a:r>
          </a:p>
          <a:p>
            <a:pPr eaLnBrk="1" hangingPunct="1"/>
            <a:endParaRPr lang="en-US" u="sng" dirty="0">
              <a:latin typeface="Arial" charset="0"/>
            </a:endParaRPr>
          </a:p>
          <a:p>
            <a:pPr eaLnBrk="1" hangingPunct="1"/>
            <a:endParaRPr lang="en-US" u="sng" dirty="0">
              <a:latin typeface="Arial" charset="0"/>
            </a:endParaRPr>
          </a:p>
          <a:p>
            <a:pPr eaLnBrk="1" hangingPunct="1"/>
            <a:r>
              <a:rPr lang="en-US" u="sng" dirty="0">
                <a:latin typeface="Arial" charset="0"/>
              </a:rPr>
              <a:t>Additional Information</a:t>
            </a:r>
            <a:endParaRPr lang="en-US" dirty="0">
              <a:latin typeface="Arial" charset="0"/>
            </a:endParaRPr>
          </a:p>
          <a:p>
            <a:pPr eaLnBrk="1" hangingPunct="1"/>
            <a:r>
              <a:rPr lang="en-US" dirty="0">
                <a:latin typeface="Arial" charset="0"/>
              </a:rPr>
              <a:t>An authority matrix can be devised using the RACI model.</a:t>
            </a:r>
          </a:p>
          <a:p>
            <a:pPr eaLnBrk="1" hangingPunct="1"/>
            <a:r>
              <a:rPr lang="en-US" dirty="0">
                <a:latin typeface="Arial" charset="0"/>
              </a:rPr>
              <a:t>There should be only one role or person accountable for a process or a process activity.  There may be more than one role or person responsible for carrying out a process or a process activity.</a:t>
            </a:r>
          </a:p>
          <a:p>
            <a:pPr eaLnBrk="1" hangingPunct="1"/>
            <a:r>
              <a:rPr lang="en-US" dirty="0">
                <a:latin typeface="Arial" charset="0"/>
              </a:rPr>
              <a:t>Here, an example of a RACI model is shown using a simplified incident management process flow.  The RACI model depicts the linkage between the roles and the level of responsibility and authority assigned to each role involved in carrying out the process.</a:t>
            </a:r>
          </a:p>
          <a:p>
            <a:pPr eaLnBrk="1" hangingPunct="1"/>
            <a:r>
              <a:rPr lang="en-US" dirty="0">
                <a:latin typeface="Arial" charset="0"/>
              </a:rPr>
              <a:t>The model can be also be used to depict roles and activities for procedures within processes. </a:t>
            </a:r>
          </a:p>
          <a:p>
            <a:pPr eaLnBrk="1" hangingPunct="1"/>
            <a:r>
              <a:rPr lang="en-US" dirty="0">
                <a:latin typeface="Arial" charset="0"/>
              </a:rPr>
              <a:t>Note that the ‘R’s on the RACI matrix may identify where operational level agreements (OLAs) are required.  Identifying ‘I’s help determine workflow paths.</a:t>
            </a:r>
            <a:endParaRPr lang="en-GB" dirty="0">
              <a:latin typeface="Arial" charset="0"/>
            </a:endParaRPr>
          </a:p>
        </p:txBody>
      </p:sp>
    </p:spTree>
    <p:extLst>
      <p:ext uri="{BB962C8B-B14F-4D97-AF65-F5344CB8AC3E}">
        <p14:creationId xmlns:p14="http://schemas.microsoft.com/office/powerpoint/2010/main" val="2541417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p:spPr>
        <p:txBody>
          <a:bodyPr/>
          <a:lstStyle/>
          <a:p>
            <a:r>
              <a:rPr lang="es-MX" sz="1200" b="1" kern="1200" dirty="0">
                <a:solidFill>
                  <a:schemeClr val="tx1"/>
                </a:solidFill>
                <a:effectLst/>
                <a:latin typeface="+mn-lt"/>
                <a:ea typeface="+mn-ea"/>
                <a:cs typeface="+mn-cs"/>
              </a:rPr>
              <a:t>Rol</a:t>
            </a: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Descripción</a:t>
            </a:r>
            <a:endParaRPr lang="es-MX" sz="1200" kern="1200" dirty="0">
              <a:solidFill>
                <a:schemeClr val="tx1"/>
              </a:solidFill>
              <a:effectLst/>
              <a:latin typeface="+mn-lt"/>
              <a:ea typeface="+mn-ea"/>
              <a:cs typeface="+mn-cs"/>
            </a:endParaRPr>
          </a:p>
          <a:p>
            <a:r>
              <a:rPr lang="es-MX" sz="1200" b="1" kern="1200" dirty="0">
                <a:solidFill>
                  <a:schemeClr val="tx1"/>
                </a:solidFill>
                <a:effectLst/>
                <a:latin typeface="+mn-lt"/>
                <a:ea typeface="+mn-ea"/>
                <a:cs typeface="+mn-cs"/>
              </a:rPr>
              <a:t>R</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Responsible</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Responsable</a:t>
            </a:r>
          </a:p>
          <a:p>
            <a:r>
              <a:rPr lang="es-MX" sz="1200" kern="1200" dirty="0">
                <a:solidFill>
                  <a:schemeClr val="tx1"/>
                </a:solidFill>
                <a:effectLst/>
                <a:latin typeface="+mn-lt"/>
                <a:ea typeface="+mn-ea"/>
                <a:cs typeface="+mn-cs"/>
              </a:rPr>
              <a:t>Este rol corresponde a quien efectivamente realiza la tarea. Lo más habitual es que exista sólo un encargado (R) por cada tarea; si existe más de uno, entonces el trabajo debería ser subdividido a un nivel más bajo, usando para ello las matrices RASCI.</a:t>
            </a:r>
          </a:p>
          <a:p>
            <a:r>
              <a:rPr lang="es-MX" sz="1200" b="1" kern="1200" dirty="0">
                <a:solidFill>
                  <a:schemeClr val="tx1"/>
                </a:solidFill>
                <a:effectLst/>
                <a:latin typeface="+mn-lt"/>
                <a:ea typeface="+mn-ea"/>
                <a:cs typeface="+mn-cs"/>
              </a:rPr>
              <a:t>A</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Accountable</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Quien rinde cuentas</a:t>
            </a:r>
          </a:p>
          <a:p>
            <a:r>
              <a:rPr lang="es-MX" sz="1200" kern="1200" dirty="0">
                <a:solidFill>
                  <a:schemeClr val="tx1"/>
                </a:solidFill>
                <a:effectLst/>
                <a:latin typeface="+mn-lt"/>
                <a:ea typeface="+mn-ea"/>
                <a:cs typeface="+mn-cs"/>
              </a:rPr>
              <a:t>Este rol se responsabiliza de que la tarea se realice y es el que debe rendir cuentas sobre su ejecución. Sólo puede existir una persona que deba rendir cuentas (A) de que la tarea sea ejecutada por su responsable (R).</a:t>
            </a:r>
          </a:p>
          <a:p>
            <a:r>
              <a:rPr lang="es-MX" sz="1200" b="1" kern="1200" dirty="0">
                <a:solidFill>
                  <a:schemeClr val="tx1"/>
                </a:solidFill>
                <a:effectLst/>
                <a:latin typeface="+mn-lt"/>
                <a:ea typeface="+mn-ea"/>
                <a:cs typeface="+mn-cs"/>
              </a:rPr>
              <a:t>C</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Consulted</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Consultado</a:t>
            </a:r>
          </a:p>
          <a:p>
            <a:r>
              <a:rPr lang="es-MX" sz="1200" kern="1200" dirty="0">
                <a:solidFill>
                  <a:schemeClr val="tx1"/>
                </a:solidFill>
                <a:effectLst/>
                <a:latin typeface="+mn-lt"/>
                <a:ea typeface="+mn-ea"/>
                <a:cs typeface="+mn-cs"/>
              </a:rPr>
              <a:t>Este rol posee alguna información o capacidad necesaria para realizar la tarea.</a:t>
            </a:r>
          </a:p>
          <a:p>
            <a:r>
              <a:rPr lang="es-MX" sz="1200" b="1" kern="1200" dirty="0">
                <a:solidFill>
                  <a:schemeClr val="tx1"/>
                </a:solidFill>
                <a:effectLst/>
                <a:latin typeface="+mn-lt"/>
                <a:ea typeface="+mn-ea"/>
                <a:cs typeface="+mn-cs"/>
              </a:rPr>
              <a:t>I</a:t>
            </a:r>
            <a:endParaRPr lang="es-MX" sz="1200" kern="1200" dirty="0">
              <a:solidFill>
                <a:schemeClr val="tx1"/>
              </a:solidFill>
              <a:effectLst/>
              <a:latin typeface="+mn-lt"/>
              <a:ea typeface="+mn-ea"/>
              <a:cs typeface="+mn-cs"/>
            </a:endParaRPr>
          </a:p>
          <a:p>
            <a:r>
              <a:rPr lang="es-MX" sz="1200" i="1" kern="1200" dirty="0" err="1">
                <a:solidFill>
                  <a:schemeClr val="tx1"/>
                </a:solidFill>
                <a:effectLst/>
                <a:latin typeface="+mn-lt"/>
                <a:ea typeface="+mn-ea"/>
                <a:cs typeface="+mn-cs"/>
              </a:rPr>
              <a:t>Informed</a:t>
            </a:r>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Informado</a:t>
            </a:r>
          </a:p>
          <a:p>
            <a:r>
              <a:rPr lang="es-MX" sz="1200" kern="1200" dirty="0">
                <a:solidFill>
                  <a:schemeClr val="tx1"/>
                </a:solidFill>
                <a:effectLst/>
                <a:latin typeface="+mn-lt"/>
                <a:ea typeface="+mn-ea"/>
                <a:cs typeface="+mn-cs"/>
              </a:rPr>
              <a:t>Este rol debe ser informado sobre el avance y los resultados de la ejecución de la tarea. A diferencia del consultado (C), la comunicación es unidireccional.</a:t>
            </a:r>
          </a:p>
          <a:p>
            <a:pPr eaLnBrk="1" hangingPunct="1"/>
            <a:endParaRPr lang="en-US" u="sng" dirty="0">
              <a:latin typeface="Arial" charset="0"/>
            </a:endParaRPr>
          </a:p>
          <a:p>
            <a:pPr eaLnBrk="1" hangingPunct="1"/>
            <a:endParaRPr lang="en-US" u="sng" dirty="0">
              <a:latin typeface="Arial" charset="0"/>
            </a:endParaRPr>
          </a:p>
          <a:p>
            <a:pPr eaLnBrk="1" hangingPunct="1"/>
            <a:r>
              <a:rPr lang="en-US" u="sng" dirty="0">
                <a:latin typeface="Arial" charset="0"/>
              </a:rPr>
              <a:t>Additional Information</a:t>
            </a:r>
            <a:endParaRPr lang="en-US" dirty="0">
              <a:latin typeface="Arial" charset="0"/>
            </a:endParaRPr>
          </a:p>
          <a:p>
            <a:pPr eaLnBrk="1" hangingPunct="1"/>
            <a:r>
              <a:rPr lang="en-US" dirty="0">
                <a:latin typeface="Arial" charset="0"/>
              </a:rPr>
              <a:t>An authority matrix can be devised using the RACI model.</a:t>
            </a:r>
          </a:p>
          <a:p>
            <a:pPr eaLnBrk="1" hangingPunct="1"/>
            <a:r>
              <a:rPr lang="en-US" dirty="0">
                <a:latin typeface="Arial" charset="0"/>
              </a:rPr>
              <a:t>There should be only one role or person accountable for a process or a process activity.  There may be more than one role or person responsible for carrying out a process or a process activity.</a:t>
            </a:r>
          </a:p>
          <a:p>
            <a:pPr eaLnBrk="1" hangingPunct="1"/>
            <a:r>
              <a:rPr lang="en-US" dirty="0">
                <a:latin typeface="Arial" charset="0"/>
              </a:rPr>
              <a:t>Here, an example of a RACI model is shown using a simplified incident management process flow.  The RACI model depicts the linkage between the roles and the level of responsibility and authority assigned to each role involved in carrying out the process.</a:t>
            </a:r>
          </a:p>
          <a:p>
            <a:pPr eaLnBrk="1" hangingPunct="1"/>
            <a:r>
              <a:rPr lang="en-US" dirty="0">
                <a:latin typeface="Arial" charset="0"/>
              </a:rPr>
              <a:t>The model can be also be used to depict roles and activities for procedures within processes. </a:t>
            </a:r>
          </a:p>
          <a:p>
            <a:pPr eaLnBrk="1" hangingPunct="1"/>
            <a:r>
              <a:rPr lang="en-US" dirty="0">
                <a:latin typeface="Arial" charset="0"/>
              </a:rPr>
              <a:t>Note that the ‘R’s on the RACI matrix may identify where operational level agreements (OLAs) are required.  Identifying ‘I’s help determine workflow paths.</a:t>
            </a:r>
            <a:endParaRPr lang="en-GB" dirty="0">
              <a:latin typeface="Arial" charset="0"/>
            </a:endParaRPr>
          </a:p>
        </p:txBody>
      </p:sp>
    </p:spTree>
    <p:extLst>
      <p:ext uri="{BB962C8B-B14F-4D97-AF65-F5344CB8AC3E}">
        <p14:creationId xmlns:p14="http://schemas.microsoft.com/office/powerpoint/2010/main" val="2950610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ln/>
        </p:spPr>
      </p:sp>
      <p:sp>
        <p:nvSpPr>
          <p:cNvPr id="111618" name="Rectangle 3"/>
          <p:cNvSpPr>
            <a:spLocks noGrp="1" noChangeArrowheads="1"/>
          </p:cNvSpPr>
          <p:nvPr>
            <p:ph type="body" idx="1"/>
          </p:nvPr>
        </p:nvSpPr>
        <p:spPr>
          <a:noFill/>
        </p:spPr>
        <p:txBody>
          <a:bodyPr/>
          <a:lstStyle/>
          <a:p>
            <a:pPr eaLnBrk="1" hangingPunct="1"/>
            <a:r>
              <a:rPr lang="es-ES" b="1" dirty="0" err="1">
                <a:effectLst/>
              </a:rPr>
              <a:t>Magerit</a:t>
            </a:r>
            <a:r>
              <a:rPr lang="es-ES" dirty="0">
                <a:effectLst/>
              </a:rPr>
              <a:t> es una metodología de </a:t>
            </a:r>
            <a:r>
              <a:rPr lang="es-ES" dirty="0">
                <a:effectLst/>
                <a:hlinkClick r:id="rId3" tooltip="Análisis de riesgo"/>
              </a:rPr>
              <a:t>análisis</a:t>
            </a:r>
            <a:r>
              <a:rPr lang="es-ES" dirty="0">
                <a:effectLst/>
              </a:rPr>
              <a:t> y </a:t>
            </a:r>
            <a:r>
              <a:rPr lang="es-ES" dirty="0">
                <a:effectLst/>
                <a:hlinkClick r:id="rId4" tooltip="Gestión de riesgos"/>
              </a:rPr>
              <a:t>gestión de riesgos</a:t>
            </a:r>
            <a:r>
              <a:rPr lang="es-ES" dirty="0">
                <a:effectLst/>
              </a:rPr>
              <a:t> de los Sistemas de Información elaborada por el Consejo Superior de Administración Electrónica para minimizar los riesgos de la implantación y uso de las Tecnologías de la Información.</a:t>
            </a:r>
          </a:p>
          <a:p>
            <a:pPr eaLnBrk="1" hangingPunct="1"/>
            <a:endParaRPr lang="es-ES" dirty="0">
              <a:effectLst/>
              <a:latin typeface="Arial" charset="0"/>
            </a:endParaRPr>
          </a:p>
          <a:p>
            <a:pPr rtl="0"/>
            <a:r>
              <a:rPr lang="es-ES" dirty="0">
                <a:effectLst/>
                <a:hlinkClick r:id=""/>
              </a:rPr>
              <a:t>Metodologías</a:t>
            </a:r>
          </a:p>
          <a:p>
            <a:pPr rtl="0"/>
            <a:endParaRPr lang="es-ES" dirty="0">
              <a:effectLst/>
              <a:hlinkClick r:id=""/>
            </a:endParaRPr>
          </a:p>
          <a:p>
            <a:pPr rtl="0"/>
            <a:r>
              <a:rPr lang="es-ES" dirty="0">
                <a:effectLst/>
                <a:hlinkClick r:id=""/>
              </a:rPr>
              <a:t>HACCP</a:t>
            </a:r>
            <a:r>
              <a:rPr lang="es-ES" dirty="0">
                <a:effectLst/>
              </a:rPr>
              <a:t> El </a:t>
            </a:r>
            <a:r>
              <a:rPr lang="es-ES" b="1" dirty="0">
                <a:effectLst/>
              </a:rPr>
              <a:t>Análisis de Peligros y Puntos Críticos de Control</a:t>
            </a:r>
            <a:r>
              <a:rPr lang="es-ES" dirty="0">
                <a:effectLst/>
              </a:rPr>
              <a:t> (</a:t>
            </a:r>
            <a:r>
              <a:rPr lang="es-ES" b="1" dirty="0">
                <a:effectLst/>
              </a:rPr>
              <a:t>APPCC</a:t>
            </a:r>
            <a:r>
              <a:rPr lang="es-ES" dirty="0">
                <a:effectLst/>
              </a:rPr>
              <a:t> o </a:t>
            </a:r>
            <a:r>
              <a:rPr lang="es-ES" b="1" dirty="0">
                <a:effectLst/>
              </a:rPr>
              <a:t>HACCP</a:t>
            </a:r>
            <a:r>
              <a:rPr lang="es-ES" dirty="0">
                <a:effectLst/>
              </a:rPr>
              <a:t>, por sus siglas en </a:t>
            </a:r>
            <a:r>
              <a:rPr lang="es-ES" dirty="0">
                <a:effectLst/>
                <a:hlinkClick r:id="rId5" tooltip="Idioma inglés"/>
              </a:rPr>
              <a:t>inglés</a:t>
            </a:r>
            <a:r>
              <a:rPr lang="es-ES" dirty="0">
                <a:effectLst/>
              </a:rPr>
              <a:t>) es un proceso sistemático preventivo para garantizar la inocuidad alimentaria.</a:t>
            </a:r>
          </a:p>
          <a:p>
            <a:pPr rtl="0"/>
            <a:endParaRPr lang="es-ES" dirty="0">
              <a:effectLst/>
            </a:endParaRPr>
          </a:p>
          <a:p>
            <a:pPr rtl="0"/>
            <a:r>
              <a:rPr lang="es-ES" dirty="0">
                <a:effectLst/>
                <a:hlinkClick r:id="rId6" tooltip="Safety Integrity Level"/>
              </a:rPr>
              <a:t>Safety </a:t>
            </a:r>
            <a:r>
              <a:rPr lang="es-ES" dirty="0" err="1">
                <a:effectLst/>
                <a:hlinkClick r:id="rId6" tooltip="Safety Integrity Level"/>
              </a:rPr>
              <a:t>Integrity</a:t>
            </a:r>
            <a:r>
              <a:rPr lang="es-ES" dirty="0">
                <a:effectLst/>
                <a:hlinkClick r:id="rId6" tooltip="Safety Integrity Level"/>
              </a:rPr>
              <a:t> </a:t>
            </a:r>
            <a:r>
              <a:rPr lang="es-ES" dirty="0" err="1">
                <a:effectLst/>
                <a:hlinkClick r:id="rId6" tooltip="Safety Integrity Level"/>
              </a:rPr>
              <a:t>Level</a:t>
            </a:r>
            <a:r>
              <a:rPr lang="es-ES" dirty="0">
                <a:effectLst/>
              </a:rPr>
              <a:t>  El </a:t>
            </a:r>
            <a:r>
              <a:rPr lang="es-ES" b="1" dirty="0">
                <a:effectLst/>
              </a:rPr>
              <a:t>Safety </a:t>
            </a:r>
            <a:r>
              <a:rPr lang="es-ES" b="1" dirty="0" err="1">
                <a:effectLst/>
              </a:rPr>
              <a:t>Integrity</a:t>
            </a:r>
            <a:r>
              <a:rPr lang="es-ES" b="1" dirty="0">
                <a:effectLst/>
              </a:rPr>
              <a:t> </a:t>
            </a:r>
            <a:r>
              <a:rPr lang="es-ES" b="1" dirty="0" err="1">
                <a:effectLst/>
              </a:rPr>
              <a:t>Level</a:t>
            </a:r>
            <a:r>
              <a:rPr lang="es-ES" dirty="0">
                <a:effectLst/>
              </a:rPr>
              <a:t>, abreviado </a:t>
            </a:r>
            <a:r>
              <a:rPr lang="es-ES" b="1" dirty="0">
                <a:effectLst/>
              </a:rPr>
              <a:t>SIL</a:t>
            </a:r>
            <a:r>
              <a:rPr lang="es-ES" dirty="0">
                <a:effectLst/>
              </a:rPr>
              <a:t>, en </a:t>
            </a:r>
            <a:r>
              <a:rPr lang="es-ES" dirty="0">
                <a:effectLst/>
                <a:hlinkClick r:id="rId7" tooltip="Idioma español"/>
              </a:rPr>
              <a:t>español</a:t>
            </a:r>
            <a:r>
              <a:rPr lang="es-ES" dirty="0">
                <a:effectLst/>
              </a:rPr>
              <a:t> «Nivel de Integridad de Seguridad» se define como un nivel relativo de reducción del </a:t>
            </a:r>
            <a:r>
              <a:rPr lang="es-ES" dirty="0">
                <a:effectLst/>
                <a:hlinkClick r:id="rId8" tooltip="Riesgo"/>
              </a:rPr>
              <a:t>riesgo</a:t>
            </a:r>
            <a:r>
              <a:rPr lang="es-ES" dirty="0">
                <a:effectLst/>
              </a:rPr>
              <a:t> que provee una </a:t>
            </a:r>
            <a:r>
              <a:rPr lang="es-ES" dirty="0">
                <a:effectLst/>
                <a:hlinkClick r:id="rId9" tooltip="Función de seguridad (aún no redactado)"/>
              </a:rPr>
              <a:t>función de seguridad</a:t>
            </a:r>
            <a:r>
              <a:rPr lang="es-ES" dirty="0">
                <a:effectLst/>
              </a:rPr>
              <a:t>, </a:t>
            </a:r>
          </a:p>
          <a:p>
            <a:pPr rtl="0"/>
            <a:endParaRPr lang="es-ES" dirty="0">
              <a:effectLst/>
            </a:endParaRPr>
          </a:p>
          <a:p>
            <a:pPr rtl="0"/>
            <a:r>
              <a:rPr lang="es-ES" dirty="0">
                <a:effectLst/>
                <a:hlinkClick r:id="rId10" tooltip="Modelo del queso suizo"/>
              </a:rPr>
              <a:t>Modelo del queso suizo</a:t>
            </a:r>
            <a:endParaRPr lang="es-ES" dirty="0">
              <a:effectLst/>
            </a:endParaRPr>
          </a:p>
          <a:p>
            <a:pPr rtl="0"/>
            <a:r>
              <a:rPr lang="es-ES" dirty="0">
                <a:effectLst/>
              </a:rPr>
              <a:t>El </a:t>
            </a:r>
            <a:r>
              <a:rPr lang="es-ES" b="1" dirty="0">
                <a:effectLst/>
              </a:rPr>
              <a:t>modelo del queso suizo</a:t>
            </a:r>
            <a:r>
              <a:rPr lang="es-ES" dirty="0">
                <a:effectLst/>
              </a:rPr>
              <a:t> de causalidad de los accidentes es un modelo utilizado en el </a:t>
            </a:r>
            <a:r>
              <a:rPr lang="es-ES" dirty="0">
                <a:effectLst/>
                <a:hlinkClick r:id="rId3" tooltip="Análisis de riesgo"/>
              </a:rPr>
              <a:t>análisis de riesgos</a:t>
            </a:r>
            <a:r>
              <a:rPr lang="es-ES" dirty="0">
                <a:effectLst/>
              </a:rPr>
              <a:t> y gestión de riesgos, usado en la aviación, la ingeniería y la asistencia sanitaria.</a:t>
            </a:r>
          </a:p>
          <a:p>
            <a:pPr eaLnBrk="1" hangingPunct="1"/>
            <a:endParaRPr lang="en-US" dirty="0">
              <a:latin typeface="Arial" charset="0"/>
            </a:endParaRPr>
          </a:p>
        </p:txBody>
      </p:sp>
    </p:spTree>
    <p:extLst>
      <p:ext uri="{BB962C8B-B14F-4D97-AF65-F5344CB8AC3E}">
        <p14:creationId xmlns:p14="http://schemas.microsoft.com/office/powerpoint/2010/main" val="2393641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Rot="1" noChangeAspect="1" noChangeArrowheads="1" noTextEdit="1"/>
          </p:cNvSpPr>
          <p:nvPr>
            <p:ph type="sldImg"/>
          </p:nvPr>
        </p:nvSpPr>
        <p:spPr>
          <a:ln/>
        </p:spPr>
      </p:sp>
      <p:sp>
        <p:nvSpPr>
          <p:cNvPr id="217090" name="Rectangle 3"/>
          <p:cNvSpPr>
            <a:spLocks noGrp="1" noChangeArrowheads="1"/>
          </p:cNvSpPr>
          <p:nvPr>
            <p:ph type="body" idx="1"/>
          </p:nvPr>
        </p:nvSpPr>
        <p:spPr>
          <a:noFill/>
        </p:spPr>
        <p:txBody>
          <a:bodyPr/>
          <a:lstStyle/>
          <a:p>
            <a:pPr eaLnBrk="1" hangingPunct="1"/>
            <a:r>
              <a:rPr lang="en-GB" u="sng">
                <a:latin typeface="Arial" charset="0"/>
              </a:rPr>
              <a:t>Additional Information</a:t>
            </a:r>
            <a:endParaRPr lang="en-US" b="1" u="sng">
              <a:latin typeface="Arial" charset="0"/>
            </a:endParaRPr>
          </a:p>
          <a:p>
            <a:pPr eaLnBrk="1" hangingPunct="1"/>
            <a:r>
              <a:rPr lang="en-GB">
                <a:latin typeface="Arial" charset="0"/>
              </a:rPr>
              <a:t>Availability management works with service level management in setting realistic availability and reliability targets for the SLAs.  These targets are based on the service level requirements and ensure appropriate levels of component reliability, serviceability and maintainability are met. </a:t>
            </a:r>
          </a:p>
          <a:p>
            <a:pPr eaLnBrk="1" hangingPunct="1"/>
            <a:r>
              <a:rPr lang="en-GB">
                <a:latin typeface="Arial" charset="0"/>
              </a:rPr>
              <a:t>Availability management monitors and reports on service and component availability and reliability, investigates shortfalls and instigates actions to overcome them</a:t>
            </a:r>
          </a:p>
          <a:p>
            <a:pPr eaLnBrk="1" hangingPunct="1"/>
            <a:endParaRPr lang="en-GB">
              <a:latin typeface="Arial" charset="0"/>
            </a:endParaRPr>
          </a:p>
        </p:txBody>
      </p:sp>
    </p:spTree>
    <p:extLst>
      <p:ext uri="{BB962C8B-B14F-4D97-AF65-F5344CB8AC3E}">
        <p14:creationId xmlns:p14="http://schemas.microsoft.com/office/powerpoint/2010/main" val="22403445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Rot="1" noChangeAspect="1" noChangeArrowheads="1" noTextEdit="1"/>
          </p:cNvSpPr>
          <p:nvPr>
            <p:ph type="sldImg"/>
          </p:nvPr>
        </p:nvSpPr>
        <p:spPr>
          <a:ln/>
        </p:spPr>
      </p:sp>
      <p:sp>
        <p:nvSpPr>
          <p:cNvPr id="236546" name="Rectangle 3"/>
          <p:cNvSpPr>
            <a:spLocks noGrp="1" noChangeArrowheads="1"/>
          </p:cNvSpPr>
          <p:nvPr>
            <p:ph type="body" idx="1"/>
          </p:nvPr>
        </p:nvSpPr>
        <p:spPr>
          <a:xfrm>
            <a:off x="977900" y="4532313"/>
            <a:ext cx="5359400" cy="4375150"/>
          </a:xfrm>
          <a:noFill/>
        </p:spPr>
        <p:txBody>
          <a:bodyPr/>
          <a:lstStyle/>
          <a:p>
            <a:pPr eaLnBrk="1" hangingPunct="1"/>
            <a:r>
              <a:rPr lang="en-GB" u="sng" dirty="0">
                <a:latin typeface="Arial" charset="0"/>
              </a:rPr>
              <a:t>Additional Information</a:t>
            </a:r>
          </a:p>
          <a:p>
            <a:pPr eaLnBrk="1" hangingPunct="1"/>
            <a:r>
              <a:rPr lang="en-GB" dirty="0">
                <a:latin typeface="Arial" charset="0"/>
              </a:rPr>
              <a:t>Note that risks could have a positive or a negative effect.</a:t>
            </a:r>
          </a:p>
          <a:p>
            <a:pPr eaLnBrk="1" hangingPunct="1"/>
            <a:r>
              <a:rPr lang="en-GB" dirty="0">
                <a:latin typeface="Arial" charset="0"/>
              </a:rPr>
              <a:t>There is an inevitable linkage between change and risk.</a:t>
            </a:r>
          </a:p>
          <a:p>
            <a:pPr eaLnBrk="1" hangingPunct="1"/>
            <a:r>
              <a:rPr lang="en-GB" dirty="0">
                <a:latin typeface="Arial" charset="0"/>
              </a:rPr>
              <a:t>Failure to make a change, to exploit an opportunity for example, could be a risk in itself.</a:t>
            </a:r>
          </a:p>
          <a:p>
            <a:pPr eaLnBrk="1" hangingPunct="1"/>
            <a:endParaRPr lang="en-GB" dirty="0">
              <a:latin typeface="Arial" charset="0"/>
            </a:endParaRPr>
          </a:p>
        </p:txBody>
      </p:sp>
    </p:spTree>
    <p:extLst>
      <p:ext uri="{BB962C8B-B14F-4D97-AF65-F5344CB8AC3E}">
        <p14:creationId xmlns:p14="http://schemas.microsoft.com/office/powerpoint/2010/main" val="3435969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Rot="1" noChangeAspect="1" noChangeArrowheads="1" noTextEdit="1"/>
          </p:cNvSpPr>
          <p:nvPr>
            <p:ph type="sldImg"/>
          </p:nvPr>
        </p:nvSpPr>
        <p:spPr>
          <a:ln/>
        </p:spPr>
      </p:sp>
      <p:sp>
        <p:nvSpPr>
          <p:cNvPr id="238594" name="Rectangle 3"/>
          <p:cNvSpPr>
            <a:spLocks noGrp="1" noChangeArrowheads="1"/>
          </p:cNvSpPr>
          <p:nvPr>
            <p:ph type="body" idx="1"/>
          </p:nvPr>
        </p:nvSpPr>
        <p:spPr>
          <a:xfrm>
            <a:off x="976313" y="4532313"/>
            <a:ext cx="5362575" cy="4376737"/>
          </a:xfrm>
          <a:noFill/>
        </p:spPr>
        <p:txBody>
          <a:bodyPr/>
          <a:lstStyle/>
          <a:p>
            <a:pPr eaLnBrk="1" hangingPunct="1"/>
            <a:r>
              <a:rPr lang="es-ES" dirty="0">
                <a:effectLst/>
              </a:rPr>
              <a:t>**********</a:t>
            </a:r>
            <a:endParaRPr lang="en-US" dirty="0">
              <a:latin typeface="Arial" charset="0"/>
            </a:endParaRPr>
          </a:p>
        </p:txBody>
      </p:sp>
    </p:spTree>
    <p:extLst>
      <p:ext uri="{BB962C8B-B14F-4D97-AF65-F5344CB8AC3E}">
        <p14:creationId xmlns:p14="http://schemas.microsoft.com/office/powerpoint/2010/main" val="133483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9</a:t>
            </a:fld>
            <a:endParaRPr lang="es-MX"/>
          </a:p>
        </p:txBody>
      </p:sp>
    </p:spTree>
    <p:extLst>
      <p:ext uri="{BB962C8B-B14F-4D97-AF65-F5344CB8AC3E}">
        <p14:creationId xmlns:p14="http://schemas.microsoft.com/office/powerpoint/2010/main" val="4245723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Rot="1" noChangeAspect="1" noChangeArrowheads="1" noTextEdit="1"/>
          </p:cNvSpPr>
          <p:nvPr>
            <p:ph type="sldImg"/>
          </p:nvPr>
        </p:nvSpPr>
        <p:spPr>
          <a:ln/>
        </p:spPr>
      </p:sp>
      <p:sp>
        <p:nvSpPr>
          <p:cNvPr id="240642" name="Rectangle 3"/>
          <p:cNvSpPr>
            <a:spLocks noGrp="1" noChangeArrowheads="1"/>
          </p:cNvSpPr>
          <p:nvPr>
            <p:ph type="body" idx="1"/>
          </p:nvPr>
        </p:nvSpPr>
        <p:spPr>
          <a:noFill/>
        </p:spPr>
        <p:txBody>
          <a:bodyPr/>
          <a:lstStyle/>
          <a:p>
            <a:pPr eaLnBrk="1" hangingPunct="1"/>
            <a:r>
              <a:rPr lang="es-ES" dirty="0">
                <a:effectLst/>
              </a:rPr>
              <a:t>**********</a:t>
            </a:r>
            <a:endParaRPr lang="es-MX" dirty="0">
              <a:effectLst/>
            </a:endParaRPr>
          </a:p>
          <a:p>
            <a:pPr eaLnBrk="1" hangingPunct="1"/>
            <a:endParaRPr lang="es-MX" dirty="0">
              <a:effectLst/>
            </a:endParaRPr>
          </a:p>
          <a:p>
            <a:pPr eaLnBrk="1" hangingPunct="1"/>
            <a:r>
              <a:rPr lang="es-MX" dirty="0" err="1">
                <a:effectLst/>
              </a:rPr>
              <a:t>Information</a:t>
            </a:r>
            <a:r>
              <a:rPr lang="es-MX" dirty="0">
                <a:effectLst/>
              </a:rPr>
              <a:t> Security </a:t>
            </a:r>
            <a:r>
              <a:rPr lang="es-MX" dirty="0" err="1">
                <a:effectLst/>
              </a:rPr>
              <a:t>Policy</a:t>
            </a:r>
            <a:endParaRPr lang="es-ES" dirty="0">
              <a:effectLst/>
            </a:endParaRPr>
          </a:p>
          <a:p>
            <a:pPr eaLnBrk="1" hangingPunct="1"/>
            <a:endParaRPr lang="es-ES" dirty="0">
              <a:effectLst/>
            </a:endParaRPr>
          </a:p>
          <a:p>
            <a:pPr eaLnBrk="1" hangingPunct="1"/>
            <a:r>
              <a:rPr lang="es-ES" dirty="0">
                <a:effectLst/>
              </a:rPr>
              <a:t>Información Adicional</a:t>
            </a:r>
            <a:br>
              <a:rPr lang="es-ES" dirty="0">
                <a:effectLst/>
              </a:rPr>
            </a:br>
            <a:r>
              <a:rPr lang="es-ES" dirty="0">
                <a:effectLst/>
              </a:rPr>
              <a:t>La gestión de la seguridad de la información también debe tener como objetivo asegurar que la política de seguridad de la información está en línea con los objetivos estratégicos de la organización.</a:t>
            </a:r>
          </a:p>
          <a:p>
            <a:pPr eaLnBrk="1" hangingPunct="1"/>
            <a:endParaRPr lang="en-GB" u="sng" dirty="0">
              <a:latin typeface="Arial" charset="0"/>
            </a:endParaRPr>
          </a:p>
          <a:p>
            <a:pPr eaLnBrk="1" hangingPunct="1"/>
            <a:r>
              <a:rPr lang="en-GB" u="sng" dirty="0">
                <a:latin typeface="Arial" charset="0"/>
              </a:rPr>
              <a:t>Additional Information</a:t>
            </a:r>
          </a:p>
          <a:p>
            <a:pPr eaLnBrk="1" hangingPunct="1"/>
            <a:r>
              <a:rPr lang="en-GB" dirty="0">
                <a:latin typeface="Arial" charset="0"/>
              </a:rPr>
              <a:t>Information security management must also aim to ensure that the information security policy is in line with the strategic goals of the organization.</a:t>
            </a:r>
          </a:p>
          <a:p>
            <a:pPr eaLnBrk="1" hangingPunct="1"/>
            <a:endParaRPr lang="en-US" dirty="0">
              <a:latin typeface="Arial" charset="0"/>
            </a:endParaRPr>
          </a:p>
        </p:txBody>
      </p:sp>
    </p:spTree>
    <p:extLst>
      <p:ext uri="{BB962C8B-B14F-4D97-AF65-F5344CB8AC3E}">
        <p14:creationId xmlns:p14="http://schemas.microsoft.com/office/powerpoint/2010/main" val="962470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Rot="1" noChangeAspect="1" noChangeArrowheads="1" noTextEdit="1"/>
          </p:cNvSpPr>
          <p:nvPr>
            <p:ph type="sldImg"/>
          </p:nvPr>
        </p:nvSpPr>
        <p:spPr>
          <a:ln/>
        </p:spPr>
      </p:sp>
      <p:sp>
        <p:nvSpPr>
          <p:cNvPr id="242690" name="Rectangle 3"/>
          <p:cNvSpPr>
            <a:spLocks noGrp="1" noChangeArrowheads="1"/>
          </p:cNvSpPr>
          <p:nvPr>
            <p:ph type="body" idx="1"/>
          </p:nvPr>
        </p:nvSpPr>
        <p:spPr>
          <a:xfrm>
            <a:off x="977900" y="4532313"/>
            <a:ext cx="5359400" cy="4375150"/>
          </a:xfrm>
          <a:noFill/>
        </p:spPr>
        <p:txBody>
          <a:bodyPr/>
          <a:lstStyle/>
          <a:p>
            <a:pPr eaLnBrk="1" hangingPunct="1"/>
            <a:r>
              <a:rPr lang="en-GB" u="sng">
                <a:latin typeface="Arial" charset="0"/>
              </a:rPr>
              <a:t>Additional Information</a:t>
            </a:r>
          </a:p>
          <a:p>
            <a:pPr eaLnBrk="1" hangingPunct="1"/>
            <a:r>
              <a:rPr lang="en-GB" i="1">
                <a:latin typeface="Arial" charset="0"/>
              </a:rPr>
              <a:t>Information security management needs to understand the total IT and business security environment, including the:</a:t>
            </a:r>
          </a:p>
          <a:p>
            <a:pPr lvl="1" indent="-190500" eaLnBrk="1" hangingPunct="1">
              <a:buFontTx/>
              <a:buChar char="•"/>
            </a:pPr>
            <a:r>
              <a:rPr lang="en-GB" i="1">
                <a:latin typeface="Arial" charset="0"/>
              </a:rPr>
              <a:t>Business security policy and plans</a:t>
            </a:r>
          </a:p>
          <a:p>
            <a:pPr lvl="1" indent="-190500" eaLnBrk="1" hangingPunct="1">
              <a:buFontTx/>
              <a:buChar char="•"/>
            </a:pPr>
            <a:r>
              <a:rPr lang="en-GB" i="1">
                <a:latin typeface="Arial" charset="0"/>
              </a:rPr>
              <a:t>Current business operation and its security requirements</a:t>
            </a:r>
          </a:p>
          <a:p>
            <a:pPr lvl="1" indent="-190500" eaLnBrk="1" hangingPunct="1">
              <a:buFontTx/>
              <a:buChar char="•"/>
            </a:pPr>
            <a:r>
              <a:rPr lang="en-GB" i="1">
                <a:latin typeface="Arial" charset="0"/>
              </a:rPr>
              <a:t>Future business plans and requirements</a:t>
            </a:r>
          </a:p>
          <a:p>
            <a:pPr lvl="1" indent="-190500" eaLnBrk="1" hangingPunct="1">
              <a:buFontTx/>
              <a:buChar char="•"/>
            </a:pPr>
            <a:r>
              <a:rPr lang="en-GB" i="1">
                <a:latin typeface="Arial" charset="0"/>
              </a:rPr>
              <a:t>Legislative and regulatory requirements</a:t>
            </a:r>
          </a:p>
          <a:p>
            <a:pPr lvl="1" indent="-190500" eaLnBrk="1" hangingPunct="1">
              <a:buFontTx/>
              <a:buChar char="•"/>
            </a:pPr>
            <a:r>
              <a:rPr lang="en-GB" i="1">
                <a:latin typeface="Arial" charset="0"/>
              </a:rPr>
              <a:t>Obligations and responsibilities with regard to security contained within SLAs</a:t>
            </a:r>
          </a:p>
          <a:p>
            <a:pPr lvl="1" indent="-190500" eaLnBrk="1" hangingPunct="1">
              <a:buFontTx/>
              <a:buChar char="•"/>
            </a:pPr>
            <a:r>
              <a:rPr lang="en-GB" i="1">
                <a:latin typeface="Arial" charset="0"/>
              </a:rPr>
              <a:t>The business and IT risks and their management </a:t>
            </a:r>
          </a:p>
        </p:txBody>
      </p:sp>
    </p:spTree>
    <p:extLst>
      <p:ext uri="{BB962C8B-B14F-4D97-AF65-F5344CB8AC3E}">
        <p14:creationId xmlns:p14="http://schemas.microsoft.com/office/powerpoint/2010/main" val="2806680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Rot="1" noChangeAspect="1" noChangeArrowheads="1" noTextEdit="1"/>
          </p:cNvSpPr>
          <p:nvPr>
            <p:ph type="sldImg"/>
          </p:nvPr>
        </p:nvSpPr>
        <p:spPr>
          <a:ln/>
        </p:spPr>
      </p:sp>
      <p:sp>
        <p:nvSpPr>
          <p:cNvPr id="278530" name="Rectangle 3"/>
          <p:cNvSpPr>
            <a:spLocks noGrp="1" noChangeArrowheads="1"/>
          </p:cNvSpPr>
          <p:nvPr>
            <p:ph type="body" idx="1"/>
          </p:nvPr>
        </p:nvSpPr>
        <p:spPr>
          <a:noFill/>
        </p:spPr>
        <p:txBody>
          <a:bodyPr/>
          <a:lstStyle/>
          <a:p>
            <a:pPr eaLnBrk="1" hangingPunct="1"/>
            <a:r>
              <a:rPr lang="en-GB" u="sng">
                <a:latin typeface="Arial" charset="0"/>
              </a:rPr>
              <a:t>Additional information</a:t>
            </a:r>
          </a:p>
          <a:p>
            <a:pPr eaLnBrk="1" hangingPunct="1"/>
            <a:r>
              <a:rPr lang="en-GB">
                <a:latin typeface="Arial" charset="0"/>
              </a:rPr>
              <a:t>A configuration item (CI) is any service asset that needs to be managed in order to deliver services.</a:t>
            </a:r>
          </a:p>
          <a:p>
            <a:pPr eaLnBrk="1" hangingPunct="1"/>
            <a:endParaRPr lang="en-GB">
              <a:latin typeface="Arial" charset="0"/>
            </a:endParaRPr>
          </a:p>
          <a:p>
            <a:pPr eaLnBrk="1" hangingPunct="1"/>
            <a:r>
              <a:rPr lang="en-GB">
                <a:latin typeface="Arial" charset="0"/>
              </a:rPr>
              <a:t>Configuration items are discussed further in the process service asset and configuration management.</a:t>
            </a:r>
          </a:p>
        </p:txBody>
      </p:sp>
    </p:spTree>
    <p:extLst>
      <p:ext uri="{BB962C8B-B14F-4D97-AF65-F5344CB8AC3E}">
        <p14:creationId xmlns:p14="http://schemas.microsoft.com/office/powerpoint/2010/main" val="1672244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Rot="1" noChangeAspect="1" noChangeArrowheads="1" noTextEdit="1"/>
          </p:cNvSpPr>
          <p:nvPr>
            <p:ph type="sldImg"/>
          </p:nvPr>
        </p:nvSpPr>
        <p:spPr>
          <a:ln/>
        </p:spPr>
      </p:sp>
      <p:sp>
        <p:nvSpPr>
          <p:cNvPr id="280578" name="Rectangle 3"/>
          <p:cNvSpPr>
            <a:spLocks noGrp="1" noChangeArrowheads="1"/>
          </p:cNvSpPr>
          <p:nvPr>
            <p:ph type="body" idx="1"/>
          </p:nvPr>
        </p:nvSpPr>
        <p:spPr>
          <a:noFill/>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955693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effectLst/>
              </a:rPr>
              <a:t>**********</a:t>
            </a:r>
            <a:endParaRPr lang="en-GB" dirty="0"/>
          </a:p>
        </p:txBody>
      </p:sp>
    </p:spTree>
    <p:extLst>
      <p:ext uri="{BB962C8B-B14F-4D97-AF65-F5344CB8AC3E}">
        <p14:creationId xmlns:p14="http://schemas.microsoft.com/office/powerpoint/2010/main" val="1494447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Grp="1" noRot="1" noChangeAspect="1" noChangeArrowheads="1" noTextEdit="1"/>
          </p:cNvSpPr>
          <p:nvPr>
            <p:ph type="sldImg"/>
          </p:nvPr>
        </p:nvSpPr>
        <p:spPr>
          <a:ln/>
        </p:spPr>
      </p:sp>
      <p:sp>
        <p:nvSpPr>
          <p:cNvPr id="284674" name="Rectangle 3"/>
          <p:cNvSpPr>
            <a:spLocks noGrp="1" noChangeArrowheads="1"/>
          </p:cNvSpPr>
          <p:nvPr>
            <p:ph type="body" idx="1"/>
          </p:nvPr>
        </p:nvSpPr>
        <p:spPr>
          <a:xfrm>
            <a:off x="976313" y="4602163"/>
            <a:ext cx="5362575" cy="4378325"/>
          </a:xfrm>
          <a:noFill/>
        </p:spPr>
        <p:txBody>
          <a:bodyPr/>
          <a:lstStyle/>
          <a:p>
            <a:pPr eaLnBrk="1" hangingPunct="1"/>
            <a:r>
              <a:rPr lang="en-GB" u="sng" dirty="0">
                <a:latin typeface="Arial" charset="0"/>
              </a:rPr>
              <a:t>CMS – Sistema de </a:t>
            </a:r>
            <a:r>
              <a:rPr lang="en-GB" u="sng" dirty="0" err="1">
                <a:latin typeface="Arial" charset="0"/>
              </a:rPr>
              <a:t>Gestión</a:t>
            </a:r>
            <a:r>
              <a:rPr lang="en-GB" u="sng" dirty="0">
                <a:latin typeface="Arial" charset="0"/>
              </a:rPr>
              <a:t> de la </a:t>
            </a:r>
            <a:r>
              <a:rPr lang="en-GB" u="sng" dirty="0" err="1">
                <a:latin typeface="Arial" charset="0"/>
              </a:rPr>
              <a:t>Configuración</a:t>
            </a:r>
            <a:r>
              <a:rPr lang="en-GB" u="sng" dirty="0">
                <a:latin typeface="Arial" charset="0"/>
              </a:rPr>
              <a:t>.</a:t>
            </a:r>
          </a:p>
          <a:p>
            <a:pPr eaLnBrk="1" hangingPunct="1"/>
            <a:endParaRPr lang="en-GB" u="sng" dirty="0">
              <a:latin typeface="Arial" charset="0"/>
            </a:endParaRPr>
          </a:p>
          <a:p>
            <a:pPr eaLnBrk="1" hangingPunct="1"/>
            <a:r>
              <a:rPr lang="en-GB" u="sng" dirty="0">
                <a:latin typeface="Arial" charset="0"/>
              </a:rPr>
              <a:t>Additional Information</a:t>
            </a:r>
            <a:endParaRPr lang="en-GB" dirty="0">
              <a:latin typeface="Arial" charset="0"/>
            </a:endParaRPr>
          </a:p>
          <a:p>
            <a:pPr eaLnBrk="1" hangingPunct="1"/>
            <a:r>
              <a:rPr lang="en-GB" i="1" dirty="0">
                <a:latin typeface="Arial" charset="0"/>
              </a:rPr>
              <a:t>A normal change is a service change that is not a standard change or an emergency change.</a:t>
            </a:r>
          </a:p>
          <a:p>
            <a:pPr eaLnBrk="1" hangingPunct="1"/>
            <a:r>
              <a:rPr lang="en-GB" dirty="0">
                <a:latin typeface="Arial" charset="0"/>
              </a:rPr>
              <a:t>For major changes, with significant organizational and/or financial implications, a change proposal may be required.  The change proposal will contain a full description of the change together with the business and financial justification.</a:t>
            </a:r>
          </a:p>
        </p:txBody>
      </p:sp>
    </p:spTree>
    <p:extLst>
      <p:ext uri="{BB962C8B-B14F-4D97-AF65-F5344CB8AC3E}">
        <p14:creationId xmlns:p14="http://schemas.microsoft.com/office/powerpoint/2010/main" val="3682926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Rot="1" noChangeAspect="1" noChangeArrowheads="1" noTextEdit="1"/>
          </p:cNvSpPr>
          <p:nvPr>
            <p:ph type="sldImg"/>
          </p:nvPr>
        </p:nvSpPr>
        <p:spPr>
          <a:ln/>
        </p:spPr>
      </p:sp>
      <p:sp>
        <p:nvSpPr>
          <p:cNvPr id="286722" name="Rectangle 3"/>
          <p:cNvSpPr>
            <a:spLocks noGrp="1" noChangeArrowheads="1"/>
          </p:cNvSpPr>
          <p:nvPr>
            <p:ph type="body" idx="1"/>
          </p:nvPr>
        </p:nvSpPr>
        <p:spPr>
          <a:noFill/>
        </p:spPr>
        <p:txBody>
          <a:bodyPr/>
          <a:lstStyle/>
          <a:p>
            <a:pPr eaLnBrk="1" hangingPunct="1"/>
            <a:r>
              <a:rPr lang="en-GB" u="sng">
                <a:latin typeface="Arial" charset="0"/>
              </a:rPr>
              <a:t>Additional Information</a:t>
            </a:r>
          </a:p>
          <a:p>
            <a:pPr eaLnBrk="1" hangingPunct="1"/>
            <a:endParaRPr lang="en-GB" u="sng">
              <a:latin typeface="Arial" charset="0"/>
            </a:endParaRPr>
          </a:p>
          <a:p>
            <a:pPr eaLnBrk="1" hangingPunct="1"/>
            <a:r>
              <a:rPr lang="en-GB" i="1">
                <a:latin typeface="Arial" charset="0"/>
              </a:rPr>
              <a:t>A change advisory board (CAB) is a body that exists to support the authorization of changes and to assist change management in the assessment, prioritization and scheduling of changes. A CAB is often the change authority for one or more change categories, but in some organizations the CAB just plays an advisory role.</a:t>
            </a:r>
            <a:r>
              <a:rPr lang="en-US">
                <a:latin typeface="Arial" charset="0"/>
              </a:rPr>
              <a:t> </a:t>
            </a:r>
          </a:p>
          <a:p>
            <a:pPr eaLnBrk="1" hangingPunct="1"/>
            <a:endParaRPr lang="en-GB">
              <a:latin typeface="Arial" charset="0"/>
            </a:endParaRPr>
          </a:p>
          <a:p>
            <a:pPr eaLnBrk="1" hangingPunct="1"/>
            <a:r>
              <a:rPr lang="en-GB">
                <a:latin typeface="Arial" charset="0"/>
              </a:rPr>
              <a:t>The key output from the CAB is the change schedule document which contains details of approved changes with proposed implementation dates/times. Changes should be implemented to meet business rather than IT schedules and will often be grouped into releases.</a:t>
            </a:r>
          </a:p>
          <a:p>
            <a:pPr eaLnBrk="1" hangingPunct="1"/>
            <a:r>
              <a:rPr lang="en-GB">
                <a:latin typeface="Arial" charset="0"/>
              </a:rPr>
              <a:t>Note that not every change would require CAB approval.</a:t>
            </a:r>
          </a:p>
          <a:p>
            <a:pPr eaLnBrk="1" hangingPunct="1"/>
            <a:endParaRPr lang="en-US">
              <a:latin typeface="Arial" charset="0"/>
            </a:endParaRPr>
          </a:p>
        </p:txBody>
      </p:sp>
    </p:spTree>
    <p:extLst>
      <p:ext uri="{BB962C8B-B14F-4D97-AF65-F5344CB8AC3E}">
        <p14:creationId xmlns:p14="http://schemas.microsoft.com/office/powerpoint/2010/main" val="3085495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Rot="1" noChangeAspect="1" noChangeArrowheads="1" noTextEdit="1"/>
          </p:cNvSpPr>
          <p:nvPr>
            <p:ph type="sldImg"/>
          </p:nvPr>
        </p:nvSpPr>
        <p:spPr>
          <a:ln/>
        </p:spPr>
      </p:sp>
      <p:sp>
        <p:nvSpPr>
          <p:cNvPr id="289794" name="Rectangle 3"/>
          <p:cNvSpPr>
            <a:spLocks noGrp="1" noChangeArrowheads="1"/>
          </p:cNvSpPr>
          <p:nvPr>
            <p:ph type="body" idx="1"/>
          </p:nvPr>
        </p:nvSpPr>
        <p:spPr>
          <a:xfrm>
            <a:off x="976313" y="4532313"/>
            <a:ext cx="5362575" cy="4376737"/>
          </a:xfrm>
          <a:noFill/>
        </p:spPr>
        <p:txBody>
          <a:bodyPr/>
          <a:lstStyle/>
          <a:p>
            <a:pPr eaLnBrk="1" hangingPunct="1"/>
            <a:r>
              <a:rPr lang="en-GB" u="sng" dirty="0">
                <a:latin typeface="Arial" charset="0"/>
              </a:rPr>
              <a:t>Additional Information</a:t>
            </a:r>
            <a:endParaRPr lang="en-GB" dirty="0">
              <a:latin typeface="Arial" charset="0"/>
            </a:endParaRPr>
          </a:p>
          <a:p>
            <a:pPr eaLnBrk="1" hangingPunct="1"/>
            <a:r>
              <a:rPr lang="en-GB" i="1" dirty="0">
                <a:latin typeface="Arial" charset="0"/>
              </a:rPr>
              <a:t>A standard change is a pre-authorized change that is low risk, relatively common and follows a procedure or work instruction.</a:t>
            </a:r>
          </a:p>
          <a:p>
            <a:pPr eaLnBrk="1" hangingPunct="1"/>
            <a:r>
              <a:rPr lang="en-GB" dirty="0">
                <a:latin typeface="Arial" charset="0"/>
              </a:rPr>
              <a:t>A standard change could be initiated by a customer / user via the service desk.  The organization may issue an appendix to the SLA that shows the amount of notice required and what information will be required at initiation.  Following this each box in the diagram will be associated with a role that will complete the activity.  Documentation will detail what each activity involves and the recording required.</a:t>
            </a:r>
          </a:p>
          <a:p>
            <a:pPr eaLnBrk="1" hangingPunct="1"/>
            <a:endParaRPr lang="en-GB" dirty="0">
              <a:latin typeface="Arial" charset="0"/>
            </a:endParaRPr>
          </a:p>
        </p:txBody>
      </p:sp>
    </p:spTree>
    <p:extLst>
      <p:ext uri="{BB962C8B-B14F-4D97-AF65-F5344CB8AC3E}">
        <p14:creationId xmlns:p14="http://schemas.microsoft.com/office/powerpoint/2010/main" val="1858376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Rot="1" noChangeAspect="1" noChangeArrowheads="1" noTextEdit="1"/>
          </p:cNvSpPr>
          <p:nvPr>
            <p:ph type="sldImg"/>
          </p:nvPr>
        </p:nvSpPr>
        <p:spPr>
          <a:ln/>
        </p:spPr>
      </p:sp>
      <p:sp>
        <p:nvSpPr>
          <p:cNvPr id="291842" name="Rectangle 3"/>
          <p:cNvSpPr>
            <a:spLocks noGrp="1" noChangeArrowheads="1"/>
          </p:cNvSpPr>
          <p:nvPr>
            <p:ph type="body" idx="1"/>
          </p:nvPr>
        </p:nvSpPr>
        <p:spPr>
          <a:noFill/>
        </p:spPr>
        <p:txBody>
          <a:bodyPr/>
          <a:lstStyle/>
          <a:p>
            <a:pPr eaLnBrk="1" hangingPunct="1"/>
            <a:r>
              <a:rPr lang="es-ES" dirty="0">
                <a:effectLst/>
              </a:rPr>
              <a:t>**********</a:t>
            </a:r>
          </a:p>
          <a:p>
            <a:pPr eaLnBrk="1" hangingPunct="1"/>
            <a:endParaRPr lang="en-GB" u="sng" dirty="0">
              <a:latin typeface="Arial" charset="0"/>
            </a:endParaRPr>
          </a:p>
          <a:p>
            <a:pPr eaLnBrk="1" hangingPunct="1"/>
            <a:r>
              <a:rPr lang="en-GB" u="sng" dirty="0">
                <a:latin typeface="Arial" charset="0"/>
              </a:rPr>
              <a:t>Additional Information</a:t>
            </a:r>
            <a:endParaRPr lang="en-GB" dirty="0">
              <a:latin typeface="Arial" charset="0"/>
            </a:endParaRPr>
          </a:p>
          <a:p>
            <a:pPr eaLnBrk="1" hangingPunct="1"/>
            <a:r>
              <a:rPr lang="en-US" i="1" dirty="0">
                <a:latin typeface="Arial" charset="0"/>
              </a:rPr>
              <a:t>An emergency change is one that must be implemented as soon as possible, for example to resolve a major incident or implement a security patch.</a:t>
            </a:r>
          </a:p>
          <a:p>
            <a:pPr eaLnBrk="1" hangingPunct="1"/>
            <a:r>
              <a:rPr lang="en-GB" dirty="0">
                <a:latin typeface="Arial" charset="0"/>
              </a:rPr>
              <a:t>It is the responsibility of change management to ensure that all records are completed retrospectively, at the earliest possible opportunity. This is vital to ensure valuable management information is not lost.</a:t>
            </a:r>
          </a:p>
          <a:p>
            <a:pPr eaLnBrk="1" hangingPunct="1"/>
            <a:r>
              <a:rPr lang="en-GB" dirty="0">
                <a:latin typeface="Arial" charset="0"/>
              </a:rPr>
              <a:t>Not all emergency changes will require ECAB involvement. If the change is predictable both in occurrence and resolution, and well understood in terms of the change itself, then it may be appropriate to delegate authority to the operations teams to action the change and ensure it is properly documented and reported on.</a:t>
            </a:r>
          </a:p>
          <a:p>
            <a:pPr eaLnBrk="1" hangingPunct="1"/>
            <a:r>
              <a:rPr lang="en-GB" dirty="0">
                <a:latin typeface="Arial" charset="0"/>
              </a:rPr>
              <a:t>As much testing as possible should be carried balancing the potential impact of the change not working against the impact to the business of delaying the change. Completely untested changes should be avoided.</a:t>
            </a:r>
          </a:p>
          <a:p>
            <a:pPr eaLnBrk="1" hangingPunct="1"/>
            <a:endParaRPr lang="en-GB" dirty="0">
              <a:latin typeface="Arial" charset="0"/>
            </a:endParaRPr>
          </a:p>
        </p:txBody>
      </p:sp>
    </p:spTree>
    <p:extLst>
      <p:ext uri="{BB962C8B-B14F-4D97-AF65-F5344CB8AC3E}">
        <p14:creationId xmlns:p14="http://schemas.microsoft.com/office/powerpoint/2010/main" val="19625383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2"/>
          <p:cNvSpPr>
            <a:spLocks noGrp="1" noRot="1" noChangeAspect="1" noChangeArrowheads="1" noTextEdit="1"/>
          </p:cNvSpPr>
          <p:nvPr>
            <p:ph type="sldImg"/>
          </p:nvPr>
        </p:nvSpPr>
        <p:spPr>
          <a:ln/>
        </p:spPr>
      </p:sp>
      <p:sp>
        <p:nvSpPr>
          <p:cNvPr id="293890"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351630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10</a:t>
            </a:fld>
            <a:endParaRPr lang="es-MX"/>
          </a:p>
        </p:txBody>
      </p:sp>
    </p:spTree>
    <p:extLst>
      <p:ext uri="{BB962C8B-B14F-4D97-AF65-F5344CB8AC3E}">
        <p14:creationId xmlns:p14="http://schemas.microsoft.com/office/powerpoint/2010/main" val="2401287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2"/>
          <p:cNvSpPr>
            <a:spLocks noGrp="1" noRot="1" noChangeAspect="1" noChangeArrowheads="1" noTextEdit="1"/>
          </p:cNvSpPr>
          <p:nvPr>
            <p:ph type="sldImg"/>
          </p:nvPr>
        </p:nvSpPr>
        <p:spPr>
          <a:ln/>
        </p:spPr>
      </p:sp>
      <p:sp>
        <p:nvSpPr>
          <p:cNvPr id="295938" name="Rectangle 3"/>
          <p:cNvSpPr>
            <a:spLocks noGrp="1" noChangeArrowheads="1"/>
          </p:cNvSpPr>
          <p:nvPr>
            <p:ph type="body" idx="1"/>
          </p:nvPr>
        </p:nvSpPr>
        <p:spPr>
          <a:noFill/>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850203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Rot="1" noChangeAspect="1" noChangeArrowheads="1" noTextEdit="1"/>
          </p:cNvSpPr>
          <p:nvPr>
            <p:ph type="sldImg"/>
          </p:nvPr>
        </p:nvSpPr>
        <p:spPr>
          <a:ln/>
        </p:spPr>
      </p:sp>
      <p:sp>
        <p:nvSpPr>
          <p:cNvPr id="297986"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3815281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2"/>
          <p:cNvSpPr>
            <a:spLocks noGrp="1" noRot="1" noChangeAspect="1" noChangeArrowheads="1" noTextEdit="1"/>
          </p:cNvSpPr>
          <p:nvPr>
            <p:ph type="sldImg"/>
          </p:nvPr>
        </p:nvSpPr>
        <p:spPr>
          <a:ln/>
        </p:spPr>
      </p:sp>
      <p:sp>
        <p:nvSpPr>
          <p:cNvPr id="350210" name="Rectangle 3"/>
          <p:cNvSpPr>
            <a:spLocks noGrp="1" noChangeArrowheads="1"/>
          </p:cNvSpPr>
          <p:nvPr>
            <p:ph type="body" idx="1"/>
          </p:nvPr>
        </p:nvSpPr>
        <p:spPr>
          <a:noFill/>
        </p:spPr>
        <p:txBody>
          <a:bodyPr/>
          <a:lstStyle/>
          <a:p>
            <a:pPr eaLnBrk="1" hangingPunct="1"/>
            <a:r>
              <a:rPr lang="en-US" u="sng">
                <a:latin typeface="Arial" charset="0"/>
              </a:rPr>
              <a:t>Additional Information</a:t>
            </a:r>
          </a:p>
          <a:p>
            <a:pPr eaLnBrk="1" hangingPunct="1"/>
            <a:r>
              <a:rPr lang="en-GB">
                <a:latin typeface="Arial" charset="0"/>
              </a:rPr>
              <a:t>Although a communication policy should be formal, the policy should not be cumbersome or complex.</a:t>
            </a:r>
          </a:p>
          <a:p>
            <a:pPr eaLnBrk="1" hangingPunct="1"/>
            <a:r>
              <a:rPr lang="en-GB">
                <a:latin typeface="Arial" charset="0"/>
              </a:rPr>
              <a:t>For example, it might be specified that communications regarding changes should be in email form. This could be specified in a department’s standard operating procedures (in whatever form they exist).</a:t>
            </a:r>
            <a:endParaRPr lang="en-US">
              <a:latin typeface="Arial" charset="0"/>
            </a:endParaRPr>
          </a:p>
        </p:txBody>
      </p:sp>
    </p:spTree>
    <p:extLst>
      <p:ext uri="{BB962C8B-B14F-4D97-AF65-F5344CB8AC3E}">
        <p14:creationId xmlns:p14="http://schemas.microsoft.com/office/powerpoint/2010/main" val="1720852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2"/>
          <p:cNvSpPr>
            <a:spLocks noGrp="1" noRot="1" noChangeAspect="1" noChangeArrowheads="1" noTextEdit="1"/>
          </p:cNvSpPr>
          <p:nvPr>
            <p:ph type="sldImg"/>
          </p:nvPr>
        </p:nvSpPr>
        <p:spPr>
          <a:ln/>
        </p:spPr>
      </p:sp>
      <p:sp>
        <p:nvSpPr>
          <p:cNvPr id="379906" name="Rectangle 3"/>
          <p:cNvSpPr>
            <a:spLocks noGrp="1" noChangeArrowheads="1"/>
          </p:cNvSpPr>
          <p:nvPr>
            <p:ph type="body" idx="1"/>
          </p:nvPr>
        </p:nvSpPr>
        <p:spPr>
          <a:noFill/>
        </p:spPr>
        <p:txBody>
          <a:bodyPr/>
          <a:lstStyle/>
          <a:p>
            <a:pPr eaLnBrk="1" hangingPunct="1"/>
            <a:r>
              <a:rPr lang="en-US" dirty="0">
                <a:latin typeface="Arial" charset="0"/>
              </a:rPr>
              <a:t>CI- </a:t>
            </a:r>
            <a:r>
              <a:rPr lang="en-US" dirty="0" err="1">
                <a:latin typeface="Arial" charset="0"/>
              </a:rPr>
              <a:t>Elemento</a:t>
            </a:r>
            <a:r>
              <a:rPr lang="en-US" baseline="0" dirty="0">
                <a:latin typeface="Arial" charset="0"/>
              </a:rPr>
              <a:t> de </a:t>
            </a:r>
            <a:r>
              <a:rPr lang="en-US" baseline="0" dirty="0" err="1">
                <a:latin typeface="Arial" charset="0"/>
              </a:rPr>
              <a:t>configuración</a:t>
            </a:r>
            <a:endParaRPr lang="en-US" dirty="0">
              <a:latin typeface="Arial" charset="0"/>
            </a:endParaRPr>
          </a:p>
        </p:txBody>
      </p:sp>
    </p:spTree>
    <p:extLst>
      <p:ext uri="{BB962C8B-B14F-4D97-AF65-F5344CB8AC3E}">
        <p14:creationId xmlns:p14="http://schemas.microsoft.com/office/powerpoint/2010/main" val="2593210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2"/>
          <p:cNvSpPr>
            <a:spLocks noGrp="1" noRot="1" noChangeAspect="1" noChangeArrowheads="1" noTextEdit="1"/>
          </p:cNvSpPr>
          <p:nvPr>
            <p:ph type="sldImg"/>
          </p:nvPr>
        </p:nvSpPr>
        <p:spPr>
          <a:ln/>
        </p:spPr>
      </p:sp>
      <p:sp>
        <p:nvSpPr>
          <p:cNvPr id="381954" name="Rectangle 3"/>
          <p:cNvSpPr>
            <a:spLocks noGrp="1" noChangeArrowheads="1"/>
          </p:cNvSpPr>
          <p:nvPr>
            <p:ph type="body" idx="1"/>
          </p:nvPr>
        </p:nvSpPr>
        <p:spPr>
          <a:noFill/>
        </p:spPr>
        <p:txBody>
          <a:bodyPr/>
          <a:lstStyle/>
          <a:p>
            <a:pPr eaLnBrk="1" hangingPunct="1"/>
            <a:r>
              <a:rPr lang="en-US" u="sng">
                <a:latin typeface="Arial" charset="0"/>
              </a:rPr>
              <a:t>Additional information</a:t>
            </a:r>
          </a:p>
          <a:p>
            <a:pPr eaLnBrk="1" hangingPunct="1"/>
            <a:r>
              <a:rPr lang="en-US">
                <a:latin typeface="Arial" charset="0"/>
              </a:rPr>
              <a:t>Event management is the process for dealing with events and is described later in the course. </a:t>
            </a:r>
          </a:p>
        </p:txBody>
      </p:sp>
    </p:spTree>
    <p:extLst>
      <p:ext uri="{BB962C8B-B14F-4D97-AF65-F5344CB8AC3E}">
        <p14:creationId xmlns:p14="http://schemas.microsoft.com/office/powerpoint/2010/main" val="5621611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2"/>
          <p:cNvSpPr>
            <a:spLocks noGrp="1" noRot="1" noChangeAspect="1" noChangeArrowheads="1" noTextEdit="1"/>
          </p:cNvSpPr>
          <p:nvPr>
            <p:ph type="sldImg"/>
          </p:nvPr>
        </p:nvSpPr>
        <p:spPr>
          <a:ln/>
        </p:spPr>
      </p:sp>
      <p:sp>
        <p:nvSpPr>
          <p:cNvPr id="384002" name="Rectangle 3"/>
          <p:cNvSpPr>
            <a:spLocks noGrp="1" noChangeArrowheads="1"/>
          </p:cNvSpPr>
          <p:nvPr>
            <p:ph type="body" idx="1"/>
          </p:nvPr>
        </p:nvSpPr>
        <p:spPr>
          <a:noFill/>
        </p:spPr>
        <p:txBody>
          <a:bodyPr/>
          <a:lstStyle/>
          <a:p>
            <a:pPr eaLnBrk="1" hangingPunct="1"/>
            <a:r>
              <a:rPr lang="en-GB" u="sng" dirty="0">
                <a:latin typeface="Arial" charset="0"/>
              </a:rPr>
              <a:t>Additional Information</a:t>
            </a:r>
          </a:p>
          <a:p>
            <a:pPr eaLnBrk="1" hangingPunct="1"/>
            <a:r>
              <a:rPr lang="en-GB" i="1" dirty="0">
                <a:latin typeface="Arial" charset="0"/>
              </a:rPr>
              <a:t>The incident model should include:</a:t>
            </a:r>
          </a:p>
          <a:p>
            <a:pPr lvl="1" indent="-190500" eaLnBrk="1" hangingPunct="1">
              <a:buFontTx/>
              <a:buChar char="•"/>
            </a:pPr>
            <a:r>
              <a:rPr lang="en-GB" i="1" dirty="0">
                <a:latin typeface="Arial" charset="0"/>
              </a:rPr>
              <a:t>The steps that should be taken to handle the incident</a:t>
            </a:r>
          </a:p>
          <a:p>
            <a:pPr lvl="1" indent="-190500" eaLnBrk="1" hangingPunct="1">
              <a:buFontTx/>
              <a:buChar char="•"/>
            </a:pPr>
            <a:r>
              <a:rPr lang="en-GB" i="1" dirty="0">
                <a:latin typeface="Arial" charset="0"/>
              </a:rPr>
              <a:t>The chronological order these steps should be taken in, with any dependences or co-processing defined</a:t>
            </a:r>
          </a:p>
          <a:p>
            <a:pPr lvl="1" indent="-190500" eaLnBrk="1" hangingPunct="1">
              <a:buFontTx/>
              <a:buChar char="•"/>
            </a:pPr>
            <a:r>
              <a:rPr lang="en-GB" i="1" dirty="0">
                <a:latin typeface="Arial" charset="0"/>
              </a:rPr>
              <a:t>Responsibilities; who should do what</a:t>
            </a:r>
          </a:p>
          <a:p>
            <a:pPr lvl="1" indent="-190500" eaLnBrk="1" hangingPunct="1">
              <a:buFontTx/>
              <a:buChar char="•"/>
            </a:pPr>
            <a:r>
              <a:rPr lang="en-GB" i="1" dirty="0">
                <a:latin typeface="Arial" charset="0"/>
              </a:rPr>
              <a:t>Precautions to be taken before resolving the incident such as backing up data, configuration files, or steps to comply with health and safety related guidelines</a:t>
            </a:r>
          </a:p>
          <a:p>
            <a:pPr lvl="1" indent="-190500" eaLnBrk="1" hangingPunct="1">
              <a:buFontTx/>
              <a:buChar char="•"/>
            </a:pPr>
            <a:r>
              <a:rPr lang="en-GB" i="1" dirty="0">
                <a:latin typeface="Arial" charset="0"/>
              </a:rPr>
              <a:t>Timescales and thresholds for completion of the actions</a:t>
            </a:r>
          </a:p>
          <a:p>
            <a:pPr lvl="1" indent="-190500" eaLnBrk="1" hangingPunct="1">
              <a:buFontTx/>
              <a:buChar char="•"/>
            </a:pPr>
            <a:r>
              <a:rPr lang="en-GB" i="1" dirty="0">
                <a:latin typeface="Arial" charset="0"/>
              </a:rPr>
              <a:t>Escalation procedures; who should be contacted and when</a:t>
            </a:r>
          </a:p>
          <a:p>
            <a:pPr lvl="1" indent="-190500" eaLnBrk="1" hangingPunct="1">
              <a:buFontTx/>
              <a:buChar char="•"/>
            </a:pPr>
            <a:r>
              <a:rPr lang="en-GB" i="1" dirty="0">
                <a:latin typeface="Arial" charset="0"/>
              </a:rPr>
              <a:t>Any necessary evidence-preservation activities (particularly relevant for security- and capacity-related incidents).</a:t>
            </a:r>
          </a:p>
          <a:p>
            <a:pPr eaLnBrk="1" hangingPunct="1"/>
            <a:r>
              <a:rPr lang="en-US" dirty="0">
                <a:latin typeface="Arial" charset="0"/>
              </a:rPr>
              <a:t>Each incident model may have its own RACI matrix and should be stored within the SKMS. </a:t>
            </a:r>
          </a:p>
        </p:txBody>
      </p:sp>
    </p:spTree>
    <p:extLst>
      <p:ext uri="{BB962C8B-B14F-4D97-AF65-F5344CB8AC3E}">
        <p14:creationId xmlns:p14="http://schemas.microsoft.com/office/powerpoint/2010/main" val="17221484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2"/>
          <p:cNvSpPr>
            <a:spLocks noGrp="1" noRot="1" noChangeAspect="1" noChangeArrowheads="1" noTextEdit="1"/>
          </p:cNvSpPr>
          <p:nvPr>
            <p:ph type="sldImg"/>
          </p:nvPr>
        </p:nvSpPr>
        <p:spPr>
          <a:ln/>
        </p:spPr>
      </p:sp>
      <p:sp>
        <p:nvSpPr>
          <p:cNvPr id="386050" name="Rectangle 3"/>
          <p:cNvSpPr>
            <a:spLocks noGrp="1" noChangeArrowheads="1"/>
          </p:cNvSpPr>
          <p:nvPr>
            <p:ph type="body" idx="1"/>
          </p:nvPr>
        </p:nvSpPr>
        <p:spPr>
          <a:noFill/>
        </p:spPr>
        <p:txBody>
          <a:bodyPr/>
          <a:lstStyle/>
          <a:p>
            <a:pPr eaLnBrk="1" hangingPunct="1"/>
            <a:r>
              <a:rPr lang="es-ES" dirty="0">
                <a:effectLst/>
              </a:rPr>
              <a:t>**********</a:t>
            </a:r>
          </a:p>
          <a:p>
            <a:pPr eaLnBrk="1" hangingPunct="1"/>
            <a:endParaRPr lang="en-GB" u="sng" dirty="0">
              <a:latin typeface="Arial" charset="0"/>
            </a:endParaRPr>
          </a:p>
          <a:p>
            <a:pPr eaLnBrk="1" hangingPunct="1"/>
            <a:r>
              <a:rPr lang="en-GB" u="sng" dirty="0">
                <a:latin typeface="Arial" charset="0"/>
              </a:rPr>
              <a:t>Additional Information</a:t>
            </a:r>
          </a:p>
          <a:p>
            <a:pPr eaLnBrk="1" hangingPunct="1"/>
            <a:r>
              <a:rPr lang="en-GB" dirty="0">
                <a:latin typeface="Arial" charset="0"/>
              </a:rPr>
              <a:t>Incidents should be tracked throughout their lifecycle to support proper handling and reporting on the status of incidents.</a:t>
            </a:r>
          </a:p>
        </p:txBody>
      </p:sp>
    </p:spTree>
    <p:extLst>
      <p:ext uri="{BB962C8B-B14F-4D97-AF65-F5344CB8AC3E}">
        <p14:creationId xmlns:p14="http://schemas.microsoft.com/office/powerpoint/2010/main" val="7734197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Rot="1" noChangeAspect="1" noChangeArrowheads="1" noTextEdit="1"/>
          </p:cNvSpPr>
          <p:nvPr>
            <p:ph type="sldImg"/>
          </p:nvPr>
        </p:nvSpPr>
        <p:spPr>
          <a:ln/>
        </p:spPr>
      </p:sp>
      <p:sp>
        <p:nvSpPr>
          <p:cNvPr id="388098" name="Rectangle 3"/>
          <p:cNvSpPr>
            <a:spLocks noGrp="1" noChangeArrowheads="1"/>
          </p:cNvSpPr>
          <p:nvPr>
            <p:ph type="body" idx="1"/>
          </p:nvPr>
        </p:nvSpPr>
        <p:spPr>
          <a:xfrm>
            <a:off x="976313" y="4532313"/>
            <a:ext cx="5362575" cy="4376737"/>
          </a:xfrm>
          <a:noFill/>
        </p:spPr>
        <p:txBody>
          <a:bodyPr/>
          <a:lstStyle/>
          <a:p>
            <a:pPr eaLnBrk="1" hangingPunct="1"/>
            <a:r>
              <a:rPr lang="en-GB" u="sng">
                <a:latin typeface="Arial" charset="0"/>
              </a:rPr>
              <a:t>Additional Information</a:t>
            </a:r>
            <a:endParaRPr lang="en-GB">
              <a:latin typeface="Arial" charset="0"/>
            </a:endParaRPr>
          </a:p>
          <a:p>
            <a:pPr eaLnBrk="1" hangingPunct="1"/>
            <a:r>
              <a:rPr lang="en-GB">
                <a:latin typeface="Arial" charset="0"/>
              </a:rPr>
              <a:t>Incident identification</a:t>
            </a:r>
          </a:p>
          <a:p>
            <a:pPr lvl="1" eaLnBrk="1" hangingPunct="1"/>
            <a:r>
              <a:rPr lang="en-GB">
                <a:latin typeface="Arial" charset="0"/>
              </a:rPr>
              <a:t>Incident management is reactive and the process cannot be initiated until an incident has occurred and been reported</a:t>
            </a:r>
          </a:p>
          <a:p>
            <a:pPr eaLnBrk="1" hangingPunct="1"/>
            <a:r>
              <a:rPr lang="en-GB">
                <a:latin typeface="Arial" charset="0"/>
              </a:rPr>
              <a:t>Incident logging</a:t>
            </a:r>
          </a:p>
          <a:p>
            <a:pPr lvl="1" eaLnBrk="1" hangingPunct="1"/>
            <a:r>
              <a:rPr lang="en-GB">
                <a:latin typeface="Arial" charset="0"/>
              </a:rPr>
              <a:t>All incidents must be logged and date/time stamped</a:t>
            </a:r>
          </a:p>
          <a:p>
            <a:pPr eaLnBrk="1" hangingPunct="1"/>
            <a:r>
              <a:rPr lang="en-GB">
                <a:latin typeface="Arial" charset="0"/>
              </a:rPr>
              <a:t>Incident categorization</a:t>
            </a:r>
          </a:p>
          <a:p>
            <a:pPr lvl="1" eaLnBrk="1" hangingPunct="1"/>
            <a:r>
              <a:rPr lang="en-GB">
                <a:latin typeface="Arial" charset="0"/>
              </a:rPr>
              <a:t>Reflects the exact type of incident</a:t>
            </a:r>
          </a:p>
          <a:p>
            <a:pPr lvl="1" eaLnBrk="1" hangingPunct="1"/>
            <a:r>
              <a:rPr lang="en-GB">
                <a:latin typeface="Arial" charset="0"/>
              </a:rPr>
              <a:t>Categories may be multi-level</a:t>
            </a:r>
          </a:p>
          <a:p>
            <a:pPr eaLnBrk="1" hangingPunct="1"/>
            <a:r>
              <a:rPr lang="en-GB">
                <a:latin typeface="Arial" charset="0"/>
              </a:rPr>
              <a:t>Incident prioritization</a:t>
            </a:r>
          </a:p>
          <a:p>
            <a:pPr lvl="1" eaLnBrk="1" hangingPunct="1"/>
            <a:r>
              <a:rPr lang="en-GB">
                <a:latin typeface="Arial" charset="0"/>
              </a:rPr>
              <a:t>Priority should reflect the urgency and impact of the incident and be referenced by SLAs</a:t>
            </a:r>
          </a:p>
          <a:p>
            <a:pPr lvl="1" eaLnBrk="1" hangingPunct="1"/>
            <a:r>
              <a:rPr lang="en-GB">
                <a:latin typeface="Arial" charset="0"/>
              </a:rPr>
              <a:t>Urgency reflects how quickly a resolution is required</a:t>
            </a:r>
          </a:p>
          <a:p>
            <a:pPr lvl="1" eaLnBrk="1" hangingPunct="1"/>
            <a:r>
              <a:rPr lang="en-GB">
                <a:latin typeface="Arial" charset="0"/>
              </a:rPr>
              <a:t>Impact reflects the degree of adverse business effect </a:t>
            </a:r>
          </a:p>
          <a:p>
            <a:pPr lvl="1" eaLnBrk="1" hangingPunct="1"/>
            <a:r>
              <a:rPr lang="en-GB">
                <a:latin typeface="Arial" charset="0"/>
              </a:rPr>
              <a:t>The priority may need to be adjusted during the life of the incident</a:t>
            </a:r>
          </a:p>
          <a:p>
            <a:pPr lvl="1" eaLnBrk="1" hangingPunct="1"/>
            <a:r>
              <a:rPr lang="en-GB">
                <a:latin typeface="Arial" charset="0"/>
              </a:rPr>
              <a:t>A major incident may be identified at this stage</a:t>
            </a:r>
          </a:p>
          <a:p>
            <a:pPr eaLnBrk="1" hangingPunct="1"/>
            <a:endParaRPr lang="en-GB">
              <a:latin typeface="Arial" charset="0"/>
            </a:endParaRPr>
          </a:p>
          <a:p>
            <a:pPr eaLnBrk="1" hangingPunct="1"/>
            <a:endParaRPr lang="en-GB">
              <a:latin typeface="Arial" charset="0"/>
            </a:endParaRPr>
          </a:p>
        </p:txBody>
      </p:sp>
    </p:spTree>
    <p:extLst>
      <p:ext uri="{BB962C8B-B14F-4D97-AF65-F5344CB8AC3E}">
        <p14:creationId xmlns:p14="http://schemas.microsoft.com/office/powerpoint/2010/main" val="146041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11</a:t>
            </a:fld>
            <a:endParaRPr lang="es-MX"/>
          </a:p>
        </p:txBody>
      </p:sp>
    </p:spTree>
    <p:extLst>
      <p:ext uri="{BB962C8B-B14F-4D97-AF65-F5344CB8AC3E}">
        <p14:creationId xmlns:p14="http://schemas.microsoft.com/office/powerpoint/2010/main" val="33888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Que</a:t>
            </a:r>
            <a:r>
              <a:rPr lang="es-MX" dirty="0"/>
              <a:t>: En la descripción de que hace</a:t>
            </a:r>
            <a:r>
              <a:rPr lang="es-MX" baseline="0" dirty="0"/>
              <a:t> el equipo</a:t>
            </a:r>
          </a:p>
          <a:p>
            <a:r>
              <a:rPr lang="es-MX" b="1" baseline="0" dirty="0"/>
              <a:t>Para quien</a:t>
            </a:r>
            <a:r>
              <a:rPr lang="es-MX" baseline="0" dirty="0"/>
              <a:t>: En la descripción de para quien se realizan las actividades</a:t>
            </a:r>
          </a:p>
          <a:p>
            <a:r>
              <a:rPr lang="es-MX" b="1" baseline="0" dirty="0"/>
              <a:t>Valores</a:t>
            </a:r>
            <a:r>
              <a:rPr lang="es-MX" baseline="0" dirty="0"/>
              <a:t>: En cuanto a los valores que impulsan la misión, motivo </a:t>
            </a:r>
          </a:p>
          <a:p>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12</a:t>
            </a:fld>
            <a:endParaRPr lang="es-MX"/>
          </a:p>
        </p:txBody>
      </p:sp>
    </p:spTree>
    <p:extLst>
      <p:ext uri="{BB962C8B-B14F-4D97-AF65-F5344CB8AC3E}">
        <p14:creationId xmlns:p14="http://schemas.microsoft.com/office/powerpoint/2010/main" val="4005345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Compartir</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La DARPA (</a:t>
            </a:r>
            <a:r>
              <a:rPr lang="es-MX" sz="1200" b="0" i="0" kern="1200" dirty="0" err="1">
                <a:solidFill>
                  <a:schemeClr val="tx1"/>
                </a:solidFill>
                <a:effectLst/>
                <a:latin typeface="+mn-lt"/>
                <a:ea typeface="+mn-ea"/>
                <a:cs typeface="+mn-cs"/>
              </a:rPr>
              <a:t>Defence</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Advanced</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Research</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Projects</a:t>
            </a:r>
            <a:r>
              <a:rPr lang="es-MX" sz="1200" b="0" i="0" kern="1200" dirty="0">
                <a:solidFill>
                  <a:schemeClr val="tx1"/>
                </a:solidFill>
                <a:effectLst/>
                <a:latin typeface="+mn-lt"/>
                <a:ea typeface="+mn-ea"/>
                <a:cs typeface="+mn-cs"/>
              </a:rPr>
              <a:t> Agency, Agencia de Investigación de Proyectos Avanzados de Defensa)</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CSIRT: el CERT/CC ubicado en la Universidad de Carnegie </a:t>
            </a:r>
            <a:r>
              <a:rPr lang="es-MX" sz="1200" b="0" i="0" kern="1200" dirty="0" err="1">
                <a:solidFill>
                  <a:schemeClr val="tx1"/>
                </a:solidFill>
                <a:effectLst/>
                <a:latin typeface="+mn-lt"/>
                <a:ea typeface="+mn-ea"/>
                <a:cs typeface="+mn-cs"/>
              </a:rPr>
              <a:t>Mellon</a:t>
            </a:r>
            <a:r>
              <a:rPr lang="es-MX" sz="1200" b="0" i="0" kern="1200" dirty="0">
                <a:solidFill>
                  <a:schemeClr val="tx1"/>
                </a:solidFill>
                <a:effectLst/>
                <a:latin typeface="+mn-lt"/>
                <a:ea typeface="+mn-ea"/>
                <a:cs typeface="+mn-cs"/>
              </a:rPr>
              <a:t>, en Pittsburgh (Pensilvania).</a:t>
            </a:r>
            <a:endParaRPr lang="es-MX" dirty="0"/>
          </a:p>
        </p:txBody>
      </p:sp>
      <p:sp>
        <p:nvSpPr>
          <p:cNvPr id="4" name="Marcador de número de diapositiva 3"/>
          <p:cNvSpPr>
            <a:spLocks noGrp="1"/>
          </p:cNvSpPr>
          <p:nvPr>
            <p:ph type="sldNum" sz="quarter" idx="10"/>
          </p:nvPr>
        </p:nvSpPr>
        <p:spPr/>
        <p:txBody>
          <a:bodyPr/>
          <a:lstStyle/>
          <a:p>
            <a:fld id="{97680E37-DD83-44B4-8042-A6F05403A4B5}" type="slidenum">
              <a:rPr lang="es-MX" smtClean="0"/>
              <a:t>13</a:t>
            </a:fld>
            <a:endParaRPr lang="es-MX"/>
          </a:p>
        </p:txBody>
      </p:sp>
    </p:spTree>
    <p:extLst>
      <p:ext uri="{BB962C8B-B14F-4D97-AF65-F5344CB8AC3E}">
        <p14:creationId xmlns:p14="http://schemas.microsoft.com/office/powerpoint/2010/main" val="10285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18-Jun-19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18-Jun-19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45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30F52966-F119-4E8B-8D4E-6747F3D8914F}" type="datetimeFigureOut">
              <a:rPr lang="es-MX" smtClean="0"/>
              <a:t>18/06/2019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157812101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30F52966-F119-4E8B-8D4E-6747F3D8914F}" type="datetimeFigureOut">
              <a:rPr lang="es-MX" smtClean="0"/>
              <a:t>18/06/2019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207814944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45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30F52966-F119-4E8B-8D4E-6747F3D8914F}" type="datetimeFigureOut">
              <a:rPr lang="es-MX" smtClean="0"/>
              <a:t>18/06/2019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69584497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30F52966-F119-4E8B-8D4E-6747F3D8914F}" type="datetimeFigureOut">
              <a:rPr lang="es-MX" smtClean="0"/>
              <a:t>18/06/2019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30396773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7"/>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30F52966-F119-4E8B-8D4E-6747F3D8914F}" type="datetimeFigureOut">
              <a:rPr lang="es-MX" smtClean="0"/>
              <a:t>18/06/2019</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35819052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30F52966-F119-4E8B-8D4E-6747F3D8914F}" type="datetimeFigureOut">
              <a:rPr lang="es-MX" smtClean="0"/>
              <a:t>18/06/2019</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273041843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0F52966-F119-4E8B-8D4E-6747F3D8914F}" type="datetimeFigureOut">
              <a:rPr lang="es-MX" smtClean="0"/>
              <a:t>18/06/2019</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22052562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24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30F52966-F119-4E8B-8D4E-6747F3D8914F}" type="datetimeFigureOut">
              <a:rPr lang="es-MX" smtClean="0"/>
              <a:t>18/06/2019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408133062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24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30F52966-F119-4E8B-8D4E-6747F3D8914F}" type="datetimeFigureOut">
              <a:rPr lang="es-MX" smtClean="0"/>
              <a:t>18/06/2019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14855438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30F52966-F119-4E8B-8D4E-6747F3D8914F}" type="datetimeFigureOut">
              <a:rPr lang="es-MX" smtClean="0"/>
              <a:t>18/06/2019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204126461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1"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30F52966-F119-4E8B-8D4E-6747F3D8914F}" type="datetimeFigureOut">
              <a:rPr lang="es-MX" smtClean="0"/>
              <a:t>18/06/2019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51316820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número de diapositiva"/>
          <p:cNvSpPr>
            <a:spLocks noGrp="1"/>
          </p:cNvSpPr>
          <p:nvPr>
            <p:ph type="sldNum" sz="quarter" idx="10"/>
          </p:nvPr>
        </p:nvSpPr>
        <p:spPr/>
        <p:txBody>
          <a:body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605916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7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18-Jun-19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18-Jun-19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18-Jun-19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18-Jun-19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0F52966-F119-4E8B-8D4E-6747F3D8914F}" type="datetimeFigureOut">
              <a:rPr lang="es-MX" smtClean="0"/>
              <a:t>18/06/2019</a:t>
            </a:fld>
            <a:endParaRPr lang="es-MX"/>
          </a:p>
        </p:txBody>
      </p:sp>
      <p:sp>
        <p:nvSpPr>
          <p:cNvPr id="5" name="Marcador de pie de página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0070A3-7B34-4646-A042-1AE6A4468A6A}" type="slidenum">
              <a:rPr lang="en-US" smtClean="0"/>
              <a:pPr/>
              <a:t>‹Nº›</a:t>
            </a:fld>
            <a:endParaRPr lang="en-US" dirty="0"/>
          </a:p>
        </p:txBody>
      </p:sp>
    </p:spTree>
    <p:extLst>
      <p:ext uri="{BB962C8B-B14F-4D97-AF65-F5344CB8AC3E}">
        <p14:creationId xmlns:p14="http://schemas.microsoft.com/office/powerpoint/2010/main" val="23424787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laestrella.com.pa/panama/nacional/csirt-panama-reporta-fugas-datos-sistemas-informaticos-estatales/2412082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lcert.c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csirt.gob.c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vlpubs.nist.gov/nistpubs/Legacy/SP/nistspecialpublication800-61r1.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www.ccn-cert.cni.es/publico/seriesCCN-STIC/series/800-Esquema_Nacional_de_Seguridad/810-Creacion_de_un_CERT-CSIRT/810-Guia_Creacion_CERT-sep11.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csirt.gob.cl/funcione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misp-project.or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isp-project.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saul.ortega@mayor.cl"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SP/MIS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juju4/ansible-MISP" TargetMode="External"/><Relationship Id="rId5" Type="http://schemas.openxmlformats.org/officeDocument/2006/relationships/hyperlink" Target="https://github.com/voxpupuli/puppet-misp" TargetMode="External"/><Relationship Id="rId4" Type="http://schemas.openxmlformats.org/officeDocument/2006/relationships/hyperlink" Target="https://www.circl.lu/misp-images/lates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archiveos.org/cyborg-hawk/" TargetMode="External"/><Relationship Id="rId13" Type="http://schemas.openxmlformats.org/officeDocument/2006/relationships/hyperlink" Target="https://anonymous-proxy-servers.net/en/jondo-live-cd.html" TargetMode="External"/><Relationship Id="rId18" Type="http://schemas.openxmlformats.org/officeDocument/2006/relationships/hyperlink" Target="https://github.com/moki-ics/moki" TargetMode="External"/><Relationship Id="rId26" Type="http://schemas.openxmlformats.org/officeDocument/2006/relationships/hyperlink" Target="https://www.qubes-os.org/" TargetMode="External"/><Relationship Id="rId3" Type="http://schemas.openxmlformats.org/officeDocument/2006/relationships/hyperlink" Target="http://www.backbox.org/" TargetMode="External"/><Relationship Id="rId21" Type="http://schemas.openxmlformats.org/officeDocument/2006/relationships/hyperlink" Target="http://www.pentoo.ch/" TargetMode="External"/><Relationship Id="rId7" Type="http://schemas.openxmlformats.org/officeDocument/2006/relationships/hyperlink" Target="http://www.caine-live.net/" TargetMode="External"/><Relationship Id="rId12" Type="http://schemas.openxmlformats.org/officeDocument/2006/relationships/hyperlink" Target="https://archiveos.org/gnacktrack/" TargetMode="External"/><Relationship Id="rId17" Type="http://schemas.openxmlformats.org/officeDocument/2006/relationships/hyperlink" Target="http://matriux.sourceforge.net/" TargetMode="External"/><Relationship Id="rId25" Type="http://schemas.openxmlformats.org/officeDocument/2006/relationships/hyperlink" Target="https://tails.boum.org/" TargetMode="External"/><Relationship Id="rId2" Type="http://schemas.openxmlformats.org/officeDocument/2006/relationships/hyperlink" Target="https://archstrike.org/" TargetMode="External"/><Relationship Id="rId16" Type="http://schemas.openxmlformats.org/officeDocument/2006/relationships/hyperlink" Target="http://www.livehacking.com/" TargetMode="External"/><Relationship Id="rId20" Type="http://schemas.openxmlformats.org/officeDocument/2006/relationships/hyperlink" Target="https://sourceforge.net/projects/nodezero/" TargetMode="External"/><Relationship Id="rId1" Type="http://schemas.openxmlformats.org/officeDocument/2006/relationships/slideLayout" Target="../slideLayouts/slideLayout2.xml"/><Relationship Id="rId6" Type="http://schemas.openxmlformats.org/officeDocument/2006/relationships/hyperlink" Target="http://bugtraq-team.com/" TargetMode="External"/><Relationship Id="rId11" Type="http://schemas.openxmlformats.org/officeDocument/2006/relationships/hyperlink" Target="https://labs.fedoraproject.org/en/security/" TargetMode="External"/><Relationship Id="rId24" Type="http://schemas.openxmlformats.org/officeDocument/2006/relationships/hyperlink" Target="http://blog.securityonion.net/p/securityonion.html" TargetMode="External"/><Relationship Id="rId5" Type="http://schemas.openxmlformats.org/officeDocument/2006/relationships/hyperlink" Target="http://www.pen-tests.com/" TargetMode="External"/><Relationship Id="rId15" Type="http://schemas.openxmlformats.org/officeDocument/2006/relationships/hyperlink" Target="http://lionsec-linux.org/" TargetMode="External"/><Relationship Id="rId23" Type="http://schemas.openxmlformats.org/officeDocument/2006/relationships/hyperlink" Target="http://www.samuraiwtf.org/" TargetMode="External"/><Relationship Id="rId28" Type="http://schemas.openxmlformats.org/officeDocument/2006/relationships/hyperlink" Target="http://www.weaknetlabs.com/" TargetMode="External"/><Relationship Id="rId10" Type="http://schemas.openxmlformats.org/officeDocument/2006/relationships/hyperlink" Target="https://dracos-linux.org/" TargetMode="External"/><Relationship Id="rId19" Type="http://schemas.openxmlformats.org/officeDocument/2006/relationships/hyperlink" Target="https://sourceforge.net/projects/nst/files/" TargetMode="External"/><Relationship Id="rId4" Type="http://schemas.openxmlformats.org/officeDocument/2006/relationships/hyperlink" Target="http://blackarch.org/" TargetMode="External"/><Relationship Id="rId9" Type="http://schemas.openxmlformats.org/officeDocument/2006/relationships/hyperlink" Target="http://www.deftlinux.net/" TargetMode="External"/><Relationship Id="rId14" Type="http://schemas.openxmlformats.org/officeDocument/2006/relationships/hyperlink" Target="http://www.kali.org/" TargetMode="External"/><Relationship Id="rId22" Type="http://schemas.openxmlformats.org/officeDocument/2006/relationships/hyperlink" Target="http://www.parrotsec.org/" TargetMode="External"/><Relationship Id="rId27" Type="http://schemas.openxmlformats.org/officeDocument/2006/relationships/hyperlink" Target="http://www.wifislax.com/"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ciberpatrulla.com/links/" TargetMode="External"/><Relationship Id="rId2" Type="http://schemas.openxmlformats.org/officeDocument/2006/relationships/hyperlink" Target="http://insecure.org/tools/tools-es.html" TargetMode="External"/><Relationship Id="rId1" Type="http://schemas.openxmlformats.org/officeDocument/2006/relationships/slideLayout" Target="../slideLayouts/slideLayout2.xml"/><Relationship Id="rId6" Type="http://schemas.openxmlformats.org/officeDocument/2006/relationships/hyperlink" Target="http://sploitus.com/" TargetMode="External"/><Relationship Id="rId5" Type="http://schemas.openxmlformats.org/officeDocument/2006/relationships/hyperlink" Target="https://maltiverse.com/search" TargetMode="External"/><Relationship Id="rId4" Type="http://schemas.openxmlformats.org/officeDocument/2006/relationships/hyperlink" Target="https://www.threatcrowd.or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virustotal.com/es/" TargetMode="External"/><Relationship Id="rId2" Type="http://schemas.openxmlformats.org/officeDocument/2006/relationships/hyperlink" Target="https://www.hackmetrix.com/" TargetMode="External"/><Relationship Id="rId1" Type="http://schemas.openxmlformats.org/officeDocument/2006/relationships/slideLayout" Target="../slideLayouts/slideLayout2.xml"/><Relationship Id="rId5" Type="http://schemas.openxmlformats.org/officeDocument/2006/relationships/hyperlink" Target="https://www.sonarqube.org/" TargetMode="External"/><Relationship Id="rId4" Type="http://schemas.openxmlformats.org/officeDocument/2006/relationships/hyperlink" Target="https://malwr.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deftlinux.net/" TargetMode="External"/><Relationship Id="rId2" Type="http://schemas.openxmlformats.org/officeDocument/2006/relationships/hyperlink" Target="http://www.caine-live.net/" TargetMode="External"/><Relationship Id="rId1" Type="http://schemas.openxmlformats.org/officeDocument/2006/relationships/slideLayout" Target="../slideLayouts/slideLayout2.xml"/><Relationship Id="rId4" Type="http://schemas.openxmlformats.org/officeDocument/2006/relationships/hyperlink" Target="http://digital-forensics.sans.org/community/downloads"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app.sndbox.com/" TargetMode="External"/><Relationship Id="rId3" Type="http://schemas.openxmlformats.org/officeDocument/2006/relationships/hyperlink" Target="https://cuckoosandbox.org/" TargetMode="External"/><Relationship Id="rId7" Type="http://schemas.openxmlformats.org/officeDocument/2006/relationships/hyperlink" Target="http://www.sandboxie.com/" TargetMode="External"/><Relationship Id="rId2" Type="http://schemas.openxmlformats.org/officeDocument/2006/relationships/hyperlink" Target="http://www.cwsandbox.org/?page=submit" TargetMode="External"/><Relationship Id="rId1" Type="http://schemas.openxmlformats.org/officeDocument/2006/relationships/slideLayout" Target="../slideLayouts/slideLayout2.xml"/><Relationship Id="rId6" Type="http://schemas.openxmlformats.org/officeDocument/2006/relationships/hyperlink" Target="http://www.threatexpert.com/submit.aspx" TargetMode="External"/><Relationship Id="rId5" Type="http://schemas.openxmlformats.org/officeDocument/2006/relationships/hyperlink" Target="http://www.norman.com/security_center/security_tools/" TargetMode="External"/><Relationship Id="rId4" Type="http://schemas.openxmlformats.org/officeDocument/2006/relationships/hyperlink" Target="http://www.gentlesecurity.com/downloads_geswall.html"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www.auditoriainternadegobierno.gob.cl/2018/10/curso-ciberseguridad-para-auditores-interno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tecno.americaeconomia.com/articulos/se-vende-datos-privados-de-ciudadanos-y-empresas-chilenas-se-comercializan-en-internet"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606800" y="908673"/>
            <a:ext cx="5194300" cy="5217489"/>
          </a:xfrm>
          <a:prstGeom prst="rect">
            <a:avLst/>
          </a:prstGeom>
        </p:spPr>
      </p:pic>
    </p:spTree>
    <p:extLst>
      <p:ext uri="{BB962C8B-B14F-4D97-AF65-F5344CB8AC3E}">
        <p14:creationId xmlns:p14="http://schemas.microsoft.com/office/powerpoint/2010/main" val="178136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Noticias</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7" name="Imagen 6"/>
          <p:cNvPicPr>
            <a:picLocks noChangeAspect="1"/>
          </p:cNvPicPr>
          <p:nvPr/>
        </p:nvPicPr>
        <p:blipFill>
          <a:blip r:embed="rId3"/>
          <a:stretch>
            <a:fillRect/>
          </a:stretch>
        </p:blipFill>
        <p:spPr>
          <a:xfrm>
            <a:off x="2070200" y="1923732"/>
            <a:ext cx="7223340" cy="4399606"/>
          </a:xfrm>
          <a:prstGeom prst="rect">
            <a:avLst/>
          </a:prstGeom>
        </p:spPr>
      </p:pic>
      <p:sp>
        <p:nvSpPr>
          <p:cNvPr id="3" name="Rectángulo 2"/>
          <p:cNvSpPr/>
          <p:nvPr/>
        </p:nvSpPr>
        <p:spPr>
          <a:xfrm>
            <a:off x="3324039" y="1769844"/>
            <a:ext cx="8603667" cy="307777"/>
          </a:xfrm>
          <a:prstGeom prst="rect">
            <a:avLst/>
          </a:prstGeom>
        </p:spPr>
        <p:txBody>
          <a:bodyPr wrap="square">
            <a:spAutoFit/>
          </a:bodyPr>
          <a:lstStyle/>
          <a:p>
            <a:r>
              <a:rPr lang="es-MX" sz="1400" dirty="0">
                <a:hlinkClick r:id="rId4"/>
              </a:rPr>
              <a:t>http://laestrella.com.pa/panama/nacional/csirt-panama-reporta-fugas-datos-sistemas-informaticos-estatales/24120829</a:t>
            </a:r>
            <a:endParaRPr lang="es-MX" sz="1400" dirty="0"/>
          </a:p>
        </p:txBody>
      </p:sp>
    </p:spTree>
    <p:extLst>
      <p:ext uri="{BB962C8B-B14F-4D97-AF65-F5344CB8AC3E}">
        <p14:creationId xmlns:p14="http://schemas.microsoft.com/office/powerpoint/2010/main" val="1295871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crecimiento</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5" name="Imagen 4"/>
          <p:cNvPicPr>
            <a:picLocks noChangeAspect="1"/>
          </p:cNvPicPr>
          <p:nvPr/>
        </p:nvPicPr>
        <p:blipFill rotWithShape="1">
          <a:blip r:embed="rId3"/>
          <a:srcRect t="10615"/>
          <a:stretch/>
        </p:blipFill>
        <p:spPr>
          <a:xfrm>
            <a:off x="2214770" y="1797051"/>
            <a:ext cx="7047866" cy="4622800"/>
          </a:xfrm>
          <a:prstGeom prst="rect">
            <a:avLst/>
          </a:prstGeom>
        </p:spPr>
      </p:pic>
    </p:spTree>
    <p:extLst>
      <p:ext uri="{BB962C8B-B14F-4D97-AF65-F5344CB8AC3E}">
        <p14:creationId xmlns:p14="http://schemas.microsoft.com/office/powerpoint/2010/main" val="139318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Objetivos</a:t>
            </a:r>
          </a:p>
        </p:txBody>
      </p:sp>
      <p:sp>
        <p:nvSpPr>
          <p:cNvPr id="3" name="Marcador de contenido 2"/>
          <p:cNvSpPr>
            <a:spLocks noGrp="1"/>
          </p:cNvSpPr>
          <p:nvPr>
            <p:ph idx="1"/>
          </p:nvPr>
        </p:nvSpPr>
        <p:spPr>
          <a:xfrm>
            <a:off x="581192" y="2312895"/>
            <a:ext cx="11029615" cy="3429000"/>
          </a:xfrm>
        </p:spPr>
        <p:txBody>
          <a:bodyPr>
            <a:normAutofit fontScale="85000" lnSpcReduction="20000"/>
          </a:bodyPr>
          <a:lstStyle/>
          <a:p>
            <a:r>
              <a:rPr lang="es-MX" sz="3100" b="1" dirty="0"/>
              <a:t>Qué?</a:t>
            </a:r>
          </a:p>
          <a:p>
            <a:pPr lvl="1"/>
            <a:r>
              <a:rPr lang="es-MX" sz="3100" dirty="0"/>
              <a:t>Descriptivos como: coordinar, promover, dirigir, prevenir</a:t>
            </a:r>
          </a:p>
          <a:p>
            <a:r>
              <a:rPr lang="es-MX" sz="3100" b="1" dirty="0"/>
              <a:t>Para quien?</a:t>
            </a:r>
          </a:p>
          <a:p>
            <a:pPr lvl="1"/>
            <a:r>
              <a:rPr lang="es-MX" sz="3100" dirty="0"/>
              <a:t>País, estado, gobierno, sectores específicos., etc.</a:t>
            </a:r>
          </a:p>
          <a:p>
            <a:r>
              <a:rPr lang="es-MX" sz="3100" b="1" dirty="0"/>
              <a:t>Valores</a:t>
            </a:r>
          </a:p>
          <a:p>
            <a:pPr lvl="1"/>
            <a:r>
              <a:rPr lang="es-MX" sz="3100" dirty="0"/>
              <a:t>Desarrollo, bienestar, seguridad, gestión de riesgos, confianza, responsabilidad</a:t>
            </a:r>
          </a:p>
          <a:p>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Tree>
    <p:extLst>
      <p:ext uri="{BB962C8B-B14F-4D97-AF65-F5344CB8AC3E}">
        <p14:creationId xmlns:p14="http://schemas.microsoft.com/office/powerpoint/2010/main" val="41098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tipos</a:t>
            </a:r>
          </a:p>
        </p:txBody>
      </p:sp>
      <p:sp>
        <p:nvSpPr>
          <p:cNvPr id="3" name="Marcador de contenido 2"/>
          <p:cNvSpPr>
            <a:spLocks noGrp="1"/>
          </p:cNvSpPr>
          <p:nvPr>
            <p:ph idx="1"/>
          </p:nvPr>
        </p:nvSpPr>
        <p:spPr>
          <a:xfrm>
            <a:off x="581192" y="2286000"/>
            <a:ext cx="11029615" cy="3802529"/>
          </a:xfrm>
        </p:spPr>
        <p:txBody>
          <a:bodyPr/>
          <a:lstStyle/>
          <a:p>
            <a:r>
              <a:rPr lang="es-MX" sz="2000" dirty="0"/>
              <a:t>CSIRT Interno. Solo a la organización que pertenece.</a:t>
            </a:r>
          </a:p>
          <a:p>
            <a:r>
              <a:rPr lang="es-MX" sz="2000" dirty="0"/>
              <a:t>CSIRT Académico. Presta servicios a centros académicos, centros de investigación.</a:t>
            </a:r>
          </a:p>
          <a:p>
            <a:r>
              <a:rPr lang="es-MX" sz="2000" dirty="0"/>
              <a:t>CSIRT Comercial Presta servicios a empresas y clientes privados o públicos.</a:t>
            </a:r>
          </a:p>
          <a:p>
            <a:r>
              <a:rPr lang="es-MX" sz="2000" dirty="0"/>
              <a:t>CSIRT Nacionales. Punto de seguridad en un país. </a:t>
            </a:r>
          </a:p>
          <a:p>
            <a:r>
              <a:rPr lang="es-MX" sz="2000" dirty="0"/>
              <a:t>CSIRT gubernamentales</a:t>
            </a:r>
          </a:p>
          <a:p>
            <a:pPr lvl="1"/>
            <a:r>
              <a:rPr lang="es-MX" sz="2000" dirty="0"/>
              <a:t>CSIRT militar. Organizaciones militares, con fines de defensa.</a:t>
            </a:r>
          </a:p>
          <a:p>
            <a:r>
              <a:rPr lang="es-MX" sz="2000" dirty="0"/>
              <a:t>CSIRT Infraestructuras Criticas</a:t>
            </a:r>
          </a:p>
          <a:p>
            <a:endParaRPr lang="es-MX" dirty="0"/>
          </a:p>
          <a:p>
            <a:endParaRPr lang="es-MX" dirty="0"/>
          </a:p>
          <a:p>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8326437" y="3540589"/>
            <a:ext cx="3179763" cy="3179763"/>
          </a:xfrm>
          <a:prstGeom prst="rect">
            <a:avLst/>
          </a:prstGeom>
        </p:spPr>
      </p:pic>
    </p:spTree>
    <p:extLst>
      <p:ext uri="{BB962C8B-B14F-4D97-AF65-F5344CB8AC3E}">
        <p14:creationId xmlns:p14="http://schemas.microsoft.com/office/powerpoint/2010/main" val="77276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tipos</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
        <p:nvSpPr>
          <p:cNvPr id="5" name="Rectángulo 4"/>
          <p:cNvSpPr/>
          <p:nvPr/>
        </p:nvSpPr>
        <p:spPr>
          <a:xfrm>
            <a:off x="8181407" y="5858799"/>
            <a:ext cx="2179186" cy="369332"/>
          </a:xfrm>
          <a:prstGeom prst="rect">
            <a:avLst/>
          </a:prstGeom>
        </p:spPr>
        <p:txBody>
          <a:bodyPr wrap="none">
            <a:spAutoFit/>
          </a:bodyPr>
          <a:lstStyle/>
          <a:p>
            <a:r>
              <a:rPr lang="es-MX" dirty="0">
                <a:hlinkClick r:id="rId3"/>
              </a:rPr>
              <a:t>https://www.clcert.cl/</a:t>
            </a:r>
            <a:endParaRPr lang="es-MX" dirty="0"/>
          </a:p>
        </p:txBody>
      </p:sp>
      <p:sp>
        <p:nvSpPr>
          <p:cNvPr id="7" name="Rectángulo 6"/>
          <p:cNvSpPr/>
          <p:nvPr/>
        </p:nvSpPr>
        <p:spPr>
          <a:xfrm>
            <a:off x="1649000" y="5848599"/>
            <a:ext cx="2442400" cy="369332"/>
          </a:xfrm>
          <a:prstGeom prst="rect">
            <a:avLst/>
          </a:prstGeom>
        </p:spPr>
        <p:txBody>
          <a:bodyPr wrap="none">
            <a:spAutoFit/>
          </a:bodyPr>
          <a:lstStyle/>
          <a:p>
            <a:r>
              <a:rPr lang="es-MX" dirty="0">
                <a:hlinkClick r:id="rId4"/>
              </a:rPr>
              <a:t>https://www.csirt.gob.cl/</a:t>
            </a:r>
            <a:endParaRPr lang="es-MX" dirty="0"/>
          </a:p>
        </p:txBody>
      </p:sp>
      <p:sp>
        <p:nvSpPr>
          <p:cNvPr id="8" name="Marcador de contenido 7"/>
          <p:cNvSpPr>
            <a:spLocks noGrp="1"/>
          </p:cNvSpPr>
          <p:nvPr>
            <p:ph idx="1"/>
          </p:nvPr>
        </p:nvSpPr>
        <p:spPr/>
        <p:txBody>
          <a:bodyPr/>
          <a:lstStyle/>
          <a:p>
            <a:endParaRPr lang="es-MX"/>
          </a:p>
        </p:txBody>
      </p:sp>
      <p:pic>
        <p:nvPicPr>
          <p:cNvPr id="9" name="Imagen 8"/>
          <p:cNvPicPr>
            <a:picLocks noChangeAspect="1"/>
          </p:cNvPicPr>
          <p:nvPr/>
        </p:nvPicPr>
        <p:blipFill>
          <a:blip r:embed="rId5"/>
          <a:stretch>
            <a:fillRect/>
          </a:stretch>
        </p:blipFill>
        <p:spPr>
          <a:xfrm>
            <a:off x="428793" y="1984396"/>
            <a:ext cx="5872618" cy="3646895"/>
          </a:xfrm>
          <a:prstGeom prst="rect">
            <a:avLst/>
          </a:prstGeom>
        </p:spPr>
      </p:pic>
      <p:pic>
        <p:nvPicPr>
          <p:cNvPr id="10" name="Imagen 9"/>
          <p:cNvPicPr>
            <a:picLocks noChangeAspect="1"/>
          </p:cNvPicPr>
          <p:nvPr/>
        </p:nvPicPr>
        <p:blipFill>
          <a:blip r:embed="rId6"/>
          <a:stretch>
            <a:fillRect/>
          </a:stretch>
        </p:blipFill>
        <p:spPr>
          <a:xfrm>
            <a:off x="5813256" y="1879180"/>
            <a:ext cx="5949950" cy="3752111"/>
          </a:xfrm>
          <a:prstGeom prst="rect">
            <a:avLst/>
          </a:prstGeom>
        </p:spPr>
      </p:pic>
    </p:spTree>
    <p:extLst>
      <p:ext uri="{BB962C8B-B14F-4D97-AF65-F5344CB8AC3E}">
        <p14:creationId xmlns:p14="http://schemas.microsoft.com/office/powerpoint/2010/main" val="71103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chile</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5" name="Imagen 4"/>
          <p:cNvPicPr>
            <a:picLocks noChangeAspect="1"/>
          </p:cNvPicPr>
          <p:nvPr/>
        </p:nvPicPr>
        <p:blipFill>
          <a:blip r:embed="rId3"/>
          <a:stretch>
            <a:fillRect/>
          </a:stretch>
        </p:blipFill>
        <p:spPr>
          <a:xfrm>
            <a:off x="1357397" y="1997755"/>
            <a:ext cx="9188448" cy="4722597"/>
          </a:xfrm>
          <a:prstGeom prst="rect">
            <a:avLst/>
          </a:prstGeom>
        </p:spPr>
      </p:pic>
    </p:spTree>
    <p:extLst>
      <p:ext uri="{BB962C8B-B14F-4D97-AF65-F5344CB8AC3E}">
        <p14:creationId xmlns:p14="http://schemas.microsoft.com/office/powerpoint/2010/main" val="177573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chile</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Tree>
    <p:extLst>
      <p:ext uri="{BB962C8B-B14F-4D97-AF65-F5344CB8AC3E}">
        <p14:creationId xmlns:p14="http://schemas.microsoft.com/office/powerpoint/2010/main" val="305761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Evento / incidente</a:t>
            </a:r>
          </a:p>
        </p:txBody>
      </p:sp>
      <p:sp>
        <p:nvSpPr>
          <p:cNvPr id="3" name="Marcador de contenido 2"/>
          <p:cNvSpPr>
            <a:spLocks noGrp="1"/>
          </p:cNvSpPr>
          <p:nvPr>
            <p:ph idx="1"/>
          </p:nvPr>
        </p:nvSpPr>
        <p:spPr>
          <a:xfrm>
            <a:off x="481260" y="2014813"/>
            <a:ext cx="11029615" cy="3678303"/>
          </a:xfrm>
        </p:spPr>
        <p:txBody>
          <a:bodyPr>
            <a:normAutofit/>
          </a:bodyPr>
          <a:lstStyle/>
          <a:p>
            <a:r>
              <a:rPr lang="es-MX" sz="2400" dirty="0"/>
              <a:t>Un evento es cualquier </a:t>
            </a:r>
            <a:r>
              <a:rPr lang="es-MX" sz="2400" b="1" dirty="0"/>
              <a:t>ocurrencia</a:t>
            </a:r>
            <a:r>
              <a:rPr lang="es-MX" sz="2400" dirty="0"/>
              <a:t> en un sistema o red. </a:t>
            </a:r>
          </a:p>
          <a:p>
            <a:r>
              <a:rPr lang="es-MX" sz="2400" dirty="0"/>
              <a:t>Los </a:t>
            </a:r>
            <a:r>
              <a:rPr lang="es-MX" sz="2400" b="1" dirty="0"/>
              <a:t>eventos adversos </a:t>
            </a:r>
            <a:r>
              <a:rPr lang="es-MX" sz="2400" dirty="0"/>
              <a:t>son una consecuencia negativa, como bloqueos del sistema, inundaciones de paquetes de red, uso no autorizado de privilegios del sistema, acceso no autorizado a datos confidenciales y ejecución de código malicioso que destruye los datos. </a:t>
            </a:r>
          </a:p>
        </p:txBody>
      </p:sp>
      <p:sp>
        <p:nvSpPr>
          <p:cNvPr id="4" name="Rectángulo 3"/>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spTree>
    <p:extLst>
      <p:ext uri="{BB962C8B-B14F-4D97-AF65-F5344CB8AC3E}">
        <p14:creationId xmlns:p14="http://schemas.microsoft.com/office/powerpoint/2010/main" val="181387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Incidentes / Eventos adversos</a:t>
            </a:r>
          </a:p>
        </p:txBody>
      </p:sp>
      <p:sp>
        <p:nvSpPr>
          <p:cNvPr id="3" name="Marcador de contenido 2"/>
          <p:cNvSpPr>
            <a:spLocks noGrp="1"/>
          </p:cNvSpPr>
          <p:nvPr>
            <p:ph idx="1"/>
          </p:nvPr>
        </p:nvSpPr>
        <p:spPr>
          <a:xfrm>
            <a:off x="581190" y="1698927"/>
            <a:ext cx="11029615" cy="3176391"/>
          </a:xfrm>
        </p:spPr>
        <p:txBody>
          <a:bodyPr/>
          <a:lstStyle/>
          <a:p>
            <a:r>
              <a:rPr lang="es-MX" b="1" dirty="0"/>
              <a:t>Denegación de servicios (Dos)</a:t>
            </a:r>
            <a:r>
              <a:rPr lang="es-MX" dirty="0"/>
              <a:t>: ataque que impide o afecta el uso de sistemas, redes, aplicaciones, </a:t>
            </a:r>
            <a:r>
              <a:rPr lang="es-MX" dirty="0" err="1"/>
              <a:t>etc</a:t>
            </a:r>
            <a:r>
              <a:rPr lang="es-MX" dirty="0"/>
              <a:t>, al agotar los recursos. </a:t>
            </a:r>
          </a:p>
          <a:p>
            <a:r>
              <a:rPr lang="es-MX" b="1" dirty="0"/>
              <a:t>Código Malicioso: </a:t>
            </a:r>
            <a:r>
              <a:rPr lang="es-MX" dirty="0"/>
              <a:t> Virus, gusano, troyano, etc. Infecta un host.</a:t>
            </a:r>
          </a:p>
          <a:p>
            <a:r>
              <a:rPr lang="es-MX" b="1" dirty="0"/>
              <a:t>Acceso no autorizado: </a:t>
            </a:r>
            <a:r>
              <a:rPr lang="es-MX" dirty="0"/>
              <a:t>Persona que obtiene accesos lógico o físico a una red, sistemas, aplicación, datos, recursos de TI.</a:t>
            </a:r>
          </a:p>
          <a:p>
            <a:r>
              <a:rPr lang="es-MX" b="1" dirty="0"/>
              <a:t>Uso inapropiado. </a:t>
            </a:r>
            <a:r>
              <a:rPr lang="es-MX" dirty="0"/>
              <a:t>Persona que viola el uso de alguna policita en una red, sistema, aplicación, etc.</a:t>
            </a:r>
          </a:p>
          <a:p>
            <a:r>
              <a:rPr lang="es-MX" b="1" dirty="0"/>
              <a:t>Múltiple</a:t>
            </a:r>
            <a:r>
              <a:rPr lang="es-MX" dirty="0"/>
              <a:t>: Dos o mas incidentes presentados.</a:t>
            </a:r>
          </a:p>
        </p:txBody>
      </p:sp>
      <p:sp>
        <p:nvSpPr>
          <p:cNvPr id="4" name="Rectángulo 3"/>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sp>
        <p:nvSpPr>
          <p:cNvPr id="7" name="Rectángulo 6"/>
          <p:cNvSpPr/>
          <p:nvPr/>
        </p:nvSpPr>
        <p:spPr>
          <a:xfrm>
            <a:off x="1445388" y="5286716"/>
            <a:ext cx="1138453" cy="646331"/>
          </a:xfrm>
          <a:prstGeom prst="rect">
            <a:avLst/>
          </a:prstGeom>
        </p:spPr>
        <p:txBody>
          <a:bodyPr wrap="none">
            <a:spAutoFit/>
          </a:bodyPr>
          <a:lstStyle/>
          <a:p>
            <a:r>
              <a:rPr lang="es-MX" dirty="0">
                <a:solidFill>
                  <a:schemeClr val="tx2"/>
                </a:solidFill>
              </a:rPr>
              <a:t>Detener y</a:t>
            </a:r>
          </a:p>
          <a:p>
            <a:r>
              <a:rPr lang="es-MX" dirty="0">
                <a:solidFill>
                  <a:schemeClr val="tx2"/>
                </a:solidFill>
              </a:rPr>
              <a:t>contener</a:t>
            </a:r>
          </a:p>
        </p:txBody>
      </p:sp>
      <p:sp>
        <p:nvSpPr>
          <p:cNvPr id="8" name="Rectángulo 7"/>
          <p:cNvSpPr/>
          <p:nvPr/>
        </p:nvSpPr>
        <p:spPr>
          <a:xfrm>
            <a:off x="3667757" y="5452095"/>
            <a:ext cx="1036822" cy="369332"/>
          </a:xfrm>
          <a:prstGeom prst="rect">
            <a:avLst/>
          </a:prstGeom>
        </p:spPr>
        <p:txBody>
          <a:bodyPr wrap="none">
            <a:spAutoFit/>
          </a:bodyPr>
          <a:lstStyle/>
          <a:p>
            <a:r>
              <a:rPr lang="es-MX" dirty="0">
                <a:solidFill>
                  <a:schemeClr val="tx2"/>
                </a:solidFill>
              </a:rPr>
              <a:t>Erradicar</a:t>
            </a:r>
          </a:p>
        </p:txBody>
      </p:sp>
      <p:sp>
        <p:nvSpPr>
          <p:cNvPr id="9" name="Rectángulo 8"/>
          <p:cNvSpPr/>
          <p:nvPr/>
        </p:nvSpPr>
        <p:spPr>
          <a:xfrm>
            <a:off x="6488613" y="5276163"/>
            <a:ext cx="1104790" cy="646331"/>
          </a:xfrm>
          <a:prstGeom prst="rect">
            <a:avLst/>
          </a:prstGeom>
        </p:spPr>
        <p:txBody>
          <a:bodyPr wrap="none">
            <a:spAutoFit/>
          </a:bodyPr>
          <a:lstStyle/>
          <a:p>
            <a:r>
              <a:rPr lang="es-MX" dirty="0">
                <a:solidFill>
                  <a:schemeClr val="tx2"/>
                </a:solidFill>
              </a:rPr>
              <a:t>Analizar y</a:t>
            </a:r>
          </a:p>
          <a:p>
            <a:r>
              <a:rPr lang="es-MX" dirty="0">
                <a:solidFill>
                  <a:schemeClr val="tx2"/>
                </a:solidFill>
              </a:rPr>
              <a:t>reportar</a:t>
            </a:r>
          </a:p>
        </p:txBody>
      </p:sp>
      <p:sp>
        <p:nvSpPr>
          <p:cNvPr id="10" name="Rectángulo 9"/>
          <p:cNvSpPr/>
          <p:nvPr/>
        </p:nvSpPr>
        <p:spPr>
          <a:xfrm>
            <a:off x="9116712" y="5435695"/>
            <a:ext cx="756938" cy="369332"/>
          </a:xfrm>
          <a:prstGeom prst="rect">
            <a:avLst/>
          </a:prstGeom>
        </p:spPr>
        <p:txBody>
          <a:bodyPr wrap="none">
            <a:spAutoFit/>
          </a:bodyPr>
          <a:lstStyle/>
          <a:p>
            <a:r>
              <a:rPr lang="es-MX" dirty="0">
                <a:solidFill>
                  <a:schemeClr val="tx2"/>
                </a:solidFill>
              </a:rPr>
              <a:t>Seguir</a:t>
            </a:r>
          </a:p>
        </p:txBody>
      </p:sp>
      <p:sp>
        <p:nvSpPr>
          <p:cNvPr id="11" name="Flecha derecha 10"/>
          <p:cNvSpPr/>
          <p:nvPr/>
        </p:nvSpPr>
        <p:spPr>
          <a:xfrm>
            <a:off x="2696816" y="5481862"/>
            <a:ext cx="732184" cy="33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derecha 11"/>
          <p:cNvSpPr/>
          <p:nvPr/>
        </p:nvSpPr>
        <p:spPr>
          <a:xfrm>
            <a:off x="5002594" y="5481862"/>
            <a:ext cx="732184" cy="33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Flecha derecha 12"/>
          <p:cNvSpPr/>
          <p:nvPr/>
        </p:nvSpPr>
        <p:spPr>
          <a:xfrm>
            <a:off x="7988965" y="5504035"/>
            <a:ext cx="732184" cy="339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p:cNvSpPr txBox="1"/>
          <p:nvPr/>
        </p:nvSpPr>
        <p:spPr>
          <a:xfrm>
            <a:off x="691008" y="4841793"/>
            <a:ext cx="6350000" cy="338554"/>
          </a:xfrm>
          <a:prstGeom prst="rect">
            <a:avLst/>
          </a:prstGeom>
          <a:noFill/>
        </p:spPr>
        <p:txBody>
          <a:bodyPr wrap="square" rtlCol="0">
            <a:spAutoFit/>
          </a:bodyPr>
          <a:lstStyle/>
          <a:p>
            <a:r>
              <a:rPr lang="es-MX" sz="1600" dirty="0">
                <a:solidFill>
                  <a:schemeClr val="tx2"/>
                </a:solidFill>
              </a:rPr>
              <a:t>Pasos principales para minimizar impacto de eventos adversos</a:t>
            </a:r>
          </a:p>
        </p:txBody>
      </p:sp>
    </p:spTree>
    <p:extLst>
      <p:ext uri="{BB962C8B-B14F-4D97-AF65-F5344CB8AC3E}">
        <p14:creationId xmlns:p14="http://schemas.microsoft.com/office/powerpoint/2010/main" val="3576560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NIST </a:t>
            </a:r>
            <a:r>
              <a:rPr lang="es-MX" dirty="0" err="1"/>
              <a:t>Specail</a:t>
            </a:r>
            <a:r>
              <a:rPr lang="es-MX" dirty="0"/>
              <a:t> 800-61 </a:t>
            </a:r>
            <a:r>
              <a:rPr lang="es-MX" dirty="0" err="1"/>
              <a:t>Computer</a:t>
            </a:r>
            <a:r>
              <a:rPr lang="es-MX" dirty="0"/>
              <a:t> Security </a:t>
            </a:r>
            <a:r>
              <a:rPr lang="es-MX" dirty="0" err="1"/>
              <a:t>incident</a:t>
            </a:r>
            <a:r>
              <a:rPr lang="es-MX" dirty="0"/>
              <a:t> </a:t>
            </a:r>
          </a:p>
        </p:txBody>
      </p:sp>
      <p:sp>
        <p:nvSpPr>
          <p:cNvPr id="4" name="Rectángulo 3"/>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pic>
        <p:nvPicPr>
          <p:cNvPr id="8" name="Marcador de contenido 7"/>
          <p:cNvPicPr>
            <a:picLocks noGrp="1" noChangeAspect="1"/>
          </p:cNvPicPr>
          <p:nvPr>
            <p:ph idx="1"/>
          </p:nvPr>
        </p:nvPicPr>
        <p:blipFill>
          <a:blip r:embed="rId2"/>
          <a:stretch>
            <a:fillRect/>
          </a:stretch>
        </p:blipFill>
        <p:spPr>
          <a:xfrm>
            <a:off x="4667248" y="2406231"/>
            <a:ext cx="2857500" cy="2857500"/>
          </a:xfrm>
        </p:spPr>
      </p:pic>
      <p:sp>
        <p:nvSpPr>
          <p:cNvPr id="9" name="Rectángulo 8"/>
          <p:cNvSpPr/>
          <p:nvPr/>
        </p:nvSpPr>
        <p:spPr>
          <a:xfrm>
            <a:off x="2696816" y="5954007"/>
            <a:ext cx="8562808" cy="369332"/>
          </a:xfrm>
          <a:prstGeom prst="rect">
            <a:avLst/>
          </a:prstGeom>
        </p:spPr>
        <p:txBody>
          <a:bodyPr wrap="square">
            <a:spAutoFit/>
          </a:bodyPr>
          <a:lstStyle/>
          <a:p>
            <a:r>
              <a:rPr lang="es-MX" dirty="0">
                <a:hlinkClick r:id="rId3"/>
              </a:rPr>
              <a:t>https://nvlpubs.nist.gov/nistpubs/Legacy/SP/nistspecialpublication800-61r1.pdf</a:t>
            </a:r>
            <a:endParaRPr lang="es-MX" dirty="0"/>
          </a:p>
        </p:txBody>
      </p:sp>
    </p:spTree>
    <p:extLst>
      <p:ext uri="{BB962C8B-B14F-4D97-AF65-F5344CB8AC3E}">
        <p14:creationId xmlns:p14="http://schemas.microsoft.com/office/powerpoint/2010/main" val="2598424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Operación de un CSIRT</a:t>
            </a:r>
          </a:p>
        </p:txBody>
      </p:sp>
      <p:sp>
        <p:nvSpPr>
          <p:cNvPr id="3" name="Subtítulo 2"/>
          <p:cNvSpPr>
            <a:spLocks noGrp="1"/>
          </p:cNvSpPr>
          <p:nvPr>
            <p:ph type="subTitle" idx="1"/>
          </p:nvPr>
        </p:nvSpPr>
        <p:spPr/>
        <p:txBody>
          <a:bodyPr>
            <a:normAutofit/>
          </a:bodyPr>
          <a:lstStyle/>
          <a:p>
            <a:r>
              <a:rPr lang="es-MX" b="1" dirty="0"/>
              <a:t>CSIRT</a:t>
            </a:r>
            <a:r>
              <a:rPr lang="es-MX" dirty="0"/>
              <a:t> </a:t>
            </a:r>
            <a:r>
              <a:rPr lang="es-MX" dirty="0" err="1"/>
              <a:t>Computer</a:t>
            </a:r>
            <a:r>
              <a:rPr lang="es-MX" dirty="0"/>
              <a:t> Security </a:t>
            </a:r>
            <a:r>
              <a:rPr lang="es-MX" dirty="0" err="1"/>
              <a:t>Incident</a:t>
            </a:r>
            <a:r>
              <a:rPr lang="es-MX" dirty="0"/>
              <a:t> Response </a:t>
            </a:r>
            <a:r>
              <a:rPr lang="es-MX" dirty="0" err="1"/>
              <a:t>Team</a:t>
            </a:r>
            <a:r>
              <a:rPr lang="es-MX" dirty="0"/>
              <a:t> (Equipo de respuesta a incidentes de seguridad).</a:t>
            </a:r>
          </a:p>
          <a:p>
            <a:endParaRPr lang="es-MX" dirty="0"/>
          </a:p>
        </p:txBody>
      </p:sp>
      <p:grpSp>
        <p:nvGrpSpPr>
          <p:cNvPr id="8" name="Grupo 7"/>
          <p:cNvGrpSpPr/>
          <p:nvPr/>
        </p:nvGrpSpPr>
        <p:grpSpPr>
          <a:xfrm>
            <a:off x="7572374" y="533294"/>
            <a:ext cx="4619626" cy="1962150"/>
            <a:chOff x="7572374" y="533294"/>
            <a:chExt cx="4619626" cy="1962150"/>
          </a:xfrm>
        </p:grpSpPr>
        <p:pic>
          <p:nvPicPr>
            <p:cNvPr id="5" name="Imagen 4"/>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572374" y="533294"/>
              <a:ext cx="3143250" cy="1962150"/>
            </a:xfrm>
            <a:prstGeom prst="rect">
              <a:avLst/>
            </a:prstGeom>
          </p:spPr>
        </p:pic>
        <p:pic>
          <p:nvPicPr>
            <p:cNvPr id="6" name="Imagen 5"/>
            <p:cNvPicPr>
              <a:picLocks noChangeAspect="1"/>
            </p:cNvPicPr>
            <p:nvPr/>
          </p:nvPicPr>
          <p:blipFill>
            <a:blip r:embed="rId4">
              <a:clrChange>
                <a:clrFrom>
                  <a:srgbClr val="EFEFEF"/>
                </a:clrFrom>
                <a:clrTo>
                  <a:srgbClr val="EFEFEF">
                    <a:alpha val="0"/>
                  </a:srgbClr>
                </a:clrTo>
              </a:clrChange>
            </a:blip>
            <a:stretch>
              <a:fillRect/>
            </a:stretch>
          </p:blipFill>
          <p:spPr>
            <a:xfrm>
              <a:off x="9828539" y="726549"/>
              <a:ext cx="2363461" cy="1575640"/>
            </a:xfrm>
            <a:prstGeom prst="rect">
              <a:avLst/>
            </a:prstGeom>
          </p:spPr>
        </p:pic>
      </p:grpSp>
      <p:pic>
        <p:nvPicPr>
          <p:cNvPr id="7" name="Imagen 6"/>
          <p:cNvPicPr>
            <a:picLocks noChangeAspect="1"/>
          </p:cNvPicPr>
          <p:nvPr/>
        </p:nvPicPr>
        <p:blipFill>
          <a:blip r:embed="rId5"/>
          <a:stretch>
            <a:fillRect/>
          </a:stretch>
        </p:blipFill>
        <p:spPr>
          <a:xfrm>
            <a:off x="3396893" y="3231539"/>
            <a:ext cx="5362143" cy="3011614"/>
          </a:xfrm>
          <a:prstGeom prst="rect">
            <a:avLst/>
          </a:prstGeom>
        </p:spPr>
      </p:pic>
    </p:spTree>
    <p:extLst>
      <p:ext uri="{BB962C8B-B14F-4D97-AF65-F5344CB8AC3E}">
        <p14:creationId xmlns:p14="http://schemas.microsoft.com/office/powerpoint/2010/main" val="2956463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NIST </a:t>
            </a:r>
            <a:r>
              <a:rPr lang="es-MX" dirty="0" err="1"/>
              <a:t>Specail</a:t>
            </a:r>
            <a:r>
              <a:rPr lang="es-MX" dirty="0"/>
              <a:t> 800-61 Español</a:t>
            </a:r>
          </a:p>
        </p:txBody>
      </p:sp>
      <p:sp>
        <p:nvSpPr>
          <p:cNvPr id="4" name="Rectángulo 3"/>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pic>
        <p:nvPicPr>
          <p:cNvPr id="6" name="Marcador de contenido 5"/>
          <p:cNvPicPr>
            <a:picLocks noGrp="1" noChangeAspect="1"/>
          </p:cNvPicPr>
          <p:nvPr>
            <p:ph idx="1"/>
          </p:nvPr>
        </p:nvPicPr>
        <p:blipFill>
          <a:blip r:embed="rId2"/>
          <a:stretch>
            <a:fillRect/>
          </a:stretch>
        </p:blipFill>
        <p:spPr>
          <a:xfrm>
            <a:off x="4127603" y="1855053"/>
            <a:ext cx="3442429" cy="3442429"/>
          </a:xfrm>
        </p:spPr>
      </p:pic>
      <p:sp>
        <p:nvSpPr>
          <p:cNvPr id="5" name="Rectángulo 4"/>
          <p:cNvSpPr/>
          <p:nvPr/>
        </p:nvSpPr>
        <p:spPr>
          <a:xfrm>
            <a:off x="2128603" y="5297482"/>
            <a:ext cx="8478022" cy="923330"/>
          </a:xfrm>
          <a:prstGeom prst="rect">
            <a:avLst/>
          </a:prstGeom>
        </p:spPr>
        <p:txBody>
          <a:bodyPr wrap="square">
            <a:spAutoFit/>
          </a:bodyPr>
          <a:lstStyle/>
          <a:p>
            <a:r>
              <a:rPr lang="es-MX" dirty="0">
                <a:hlinkClick r:id="rId3"/>
              </a:rPr>
              <a:t>https://www.ccn-cert.cni.es/publico/seriesCCN-STIC/series/800-Esquema_Nacional_de_Seguridad/810-Creacion_de_un_CERT-CSIRT/810-Guia_Creacion_CERT-sep11.pdf</a:t>
            </a:r>
            <a:endParaRPr lang="es-MX" dirty="0"/>
          </a:p>
        </p:txBody>
      </p:sp>
    </p:spTree>
    <p:extLst>
      <p:ext uri="{BB962C8B-B14F-4D97-AF65-F5344CB8AC3E}">
        <p14:creationId xmlns:p14="http://schemas.microsoft.com/office/powerpoint/2010/main" val="2900012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57635" y="4158734"/>
            <a:ext cx="3975127" cy="369332"/>
          </a:xfrm>
          <a:prstGeom prst="rect">
            <a:avLst/>
          </a:prstGeom>
        </p:spPr>
        <p:txBody>
          <a:bodyPr wrap="none">
            <a:spAutoFit/>
          </a:bodyPr>
          <a:lstStyle/>
          <a:p>
            <a:r>
              <a:rPr lang="es-MX" dirty="0"/>
              <a:t>https://forms.gle/Qv2X9B5dhH4mzgGP7</a:t>
            </a:r>
          </a:p>
        </p:txBody>
      </p:sp>
      <p:sp>
        <p:nvSpPr>
          <p:cNvPr id="3" name="Título 1"/>
          <p:cNvSpPr txBox="1">
            <a:spLocks/>
          </p:cNvSpPr>
          <p:nvPr/>
        </p:nvSpPr>
        <p:spPr>
          <a:xfrm>
            <a:off x="4057635" y="587856"/>
            <a:ext cx="3889208" cy="101380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dirty="0">
                <a:solidFill>
                  <a:schemeClr val="tx1"/>
                </a:solidFill>
              </a:rPr>
              <a:t>Cuestionario</a:t>
            </a:r>
          </a:p>
        </p:txBody>
      </p:sp>
      <p:pic>
        <p:nvPicPr>
          <p:cNvPr id="4" name="Imagen 3"/>
          <p:cNvPicPr>
            <a:picLocks noChangeAspect="1"/>
          </p:cNvPicPr>
          <p:nvPr/>
        </p:nvPicPr>
        <p:blipFill>
          <a:blip r:embed="rId2"/>
          <a:stretch>
            <a:fillRect/>
          </a:stretch>
        </p:blipFill>
        <p:spPr>
          <a:xfrm>
            <a:off x="4573489" y="1301234"/>
            <a:ext cx="2857500" cy="2857500"/>
          </a:xfrm>
          <a:prstGeom prst="rect">
            <a:avLst/>
          </a:prstGeom>
        </p:spPr>
      </p:pic>
    </p:spTree>
    <p:extLst>
      <p:ext uri="{BB962C8B-B14F-4D97-AF65-F5344CB8AC3E}">
        <p14:creationId xmlns:p14="http://schemas.microsoft.com/office/powerpoint/2010/main" val="4187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Funciones</a:t>
            </a:r>
          </a:p>
        </p:txBody>
      </p:sp>
      <p:sp>
        <p:nvSpPr>
          <p:cNvPr id="3" name="Marcador de contenido 2"/>
          <p:cNvSpPr>
            <a:spLocks noGrp="1"/>
          </p:cNvSpPr>
          <p:nvPr>
            <p:ph idx="1"/>
          </p:nvPr>
        </p:nvSpPr>
        <p:spPr>
          <a:xfrm>
            <a:off x="581190" y="1465730"/>
            <a:ext cx="11029615" cy="3678303"/>
          </a:xfrm>
        </p:spPr>
        <p:txBody>
          <a:bodyPr/>
          <a:lstStyle/>
          <a:p>
            <a:r>
              <a:rPr lang="es-MX" sz="2400" dirty="0"/>
              <a:t>Ciclo de vida respuesta ante incidentes que abarca cuatro fases: </a:t>
            </a:r>
          </a:p>
          <a:p>
            <a:pPr lvl="1"/>
            <a:r>
              <a:rPr lang="es-MX" sz="1800" dirty="0"/>
              <a:t>Preparación</a:t>
            </a:r>
          </a:p>
          <a:p>
            <a:pPr lvl="1"/>
            <a:r>
              <a:rPr lang="es-MX" sz="1800" dirty="0"/>
              <a:t>Detección y análisis</a:t>
            </a:r>
          </a:p>
          <a:p>
            <a:pPr lvl="1"/>
            <a:r>
              <a:rPr lang="es-MX" sz="1800" dirty="0"/>
              <a:t>Erradicación y recuperación en la contención</a:t>
            </a:r>
          </a:p>
          <a:p>
            <a:pPr lvl="1"/>
            <a:r>
              <a:rPr lang="es-MX" sz="1800" dirty="0"/>
              <a:t>Actividades posteriores al incidente.</a:t>
            </a:r>
          </a:p>
          <a:p>
            <a:endParaRPr lang="es-MX" dirty="0"/>
          </a:p>
        </p:txBody>
      </p:sp>
      <p:sp>
        <p:nvSpPr>
          <p:cNvPr id="4" name="Rectángulo 3"/>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pic>
        <p:nvPicPr>
          <p:cNvPr id="5" name="Imagen 4"/>
          <p:cNvPicPr>
            <a:picLocks noChangeAspect="1"/>
          </p:cNvPicPr>
          <p:nvPr/>
        </p:nvPicPr>
        <p:blipFill>
          <a:blip r:embed="rId2"/>
          <a:stretch>
            <a:fillRect/>
          </a:stretch>
        </p:blipFill>
        <p:spPr>
          <a:xfrm>
            <a:off x="5514805" y="3073534"/>
            <a:ext cx="6096000" cy="3067050"/>
          </a:xfrm>
          <a:prstGeom prst="rect">
            <a:avLst/>
          </a:prstGeom>
        </p:spPr>
      </p:pic>
      <p:sp>
        <p:nvSpPr>
          <p:cNvPr id="6" name="Rectángulo 5"/>
          <p:cNvSpPr/>
          <p:nvPr/>
        </p:nvSpPr>
        <p:spPr>
          <a:xfrm>
            <a:off x="581190" y="5907607"/>
            <a:ext cx="3388172" cy="369332"/>
          </a:xfrm>
          <a:prstGeom prst="rect">
            <a:avLst/>
          </a:prstGeom>
        </p:spPr>
        <p:txBody>
          <a:bodyPr wrap="none">
            <a:spAutoFit/>
          </a:bodyPr>
          <a:lstStyle/>
          <a:p>
            <a:r>
              <a:rPr lang="es-MX" dirty="0">
                <a:hlinkClick r:id="rId3"/>
              </a:rPr>
              <a:t>https://www.csirt.gob.cl/funciones/</a:t>
            </a:r>
            <a:endParaRPr lang="es-MX" dirty="0"/>
          </a:p>
        </p:txBody>
      </p:sp>
    </p:spTree>
    <p:extLst>
      <p:ext uri="{BB962C8B-B14F-4D97-AF65-F5344CB8AC3E}">
        <p14:creationId xmlns:p14="http://schemas.microsoft.com/office/powerpoint/2010/main" val="336650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Funciones</a:t>
            </a:r>
          </a:p>
        </p:txBody>
      </p:sp>
      <p:sp>
        <p:nvSpPr>
          <p:cNvPr id="3" name="Marcador de contenido 2"/>
          <p:cNvSpPr>
            <a:spLocks noGrp="1"/>
          </p:cNvSpPr>
          <p:nvPr>
            <p:ph idx="1"/>
          </p:nvPr>
        </p:nvSpPr>
        <p:spPr>
          <a:xfrm>
            <a:off x="581193" y="2191870"/>
            <a:ext cx="11029615" cy="3274892"/>
          </a:xfrm>
        </p:spPr>
        <p:txBody>
          <a:bodyPr>
            <a:noAutofit/>
          </a:bodyPr>
          <a:lstStyle/>
          <a:p>
            <a:r>
              <a:rPr lang="es-MX" dirty="0"/>
              <a:t>Las organizaciones deben reducir la frecuencia de los incidentes al proteger efectivamente las redes, los sistemas y las aplicaciones.</a:t>
            </a:r>
          </a:p>
          <a:p>
            <a:r>
              <a:rPr lang="es-MX" dirty="0"/>
              <a:t>Las organizaciones deben documentar sus pautas para interacciones con otras organizaciones con respecto a incidentes.</a:t>
            </a:r>
          </a:p>
          <a:p>
            <a:r>
              <a:rPr lang="es-MX" dirty="0"/>
              <a:t>Las organizaciones deben enfatizar la importancia de la detección y el análisis de incidentes en toda la organización.</a:t>
            </a:r>
          </a:p>
          <a:p>
            <a:r>
              <a:rPr lang="es-MX" sz="2000" dirty="0"/>
              <a:t>Las organizaciones deben crear pautas escritas para priorizar incidentes.</a:t>
            </a:r>
          </a:p>
          <a:p>
            <a:r>
              <a:rPr lang="es-MX" dirty="0"/>
              <a:t>Las organizaciones deben usar el proceso de lecciones aprendidas para obtener valor de los incidentes.</a:t>
            </a:r>
          </a:p>
          <a:p>
            <a:r>
              <a:rPr lang="es-MX" sz="2000" dirty="0"/>
              <a:t>Las organizaciones deben esforzarse por mantener la conciencia de la situación durante incidentes a gran escala.</a:t>
            </a:r>
          </a:p>
        </p:txBody>
      </p:sp>
      <p:sp>
        <p:nvSpPr>
          <p:cNvPr id="8" name="Rectángulo 7"/>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spTree>
    <p:extLst>
      <p:ext uri="{BB962C8B-B14F-4D97-AF65-F5344CB8AC3E}">
        <p14:creationId xmlns:p14="http://schemas.microsoft.com/office/powerpoint/2010/main" val="983688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Funciones – fase de respuesta</a:t>
            </a:r>
          </a:p>
        </p:txBody>
      </p:sp>
      <p:sp>
        <p:nvSpPr>
          <p:cNvPr id="3" name="Marcador de contenido 2"/>
          <p:cNvSpPr>
            <a:spLocks noGrp="1"/>
          </p:cNvSpPr>
          <p:nvPr>
            <p:ph idx="1"/>
          </p:nvPr>
        </p:nvSpPr>
        <p:spPr>
          <a:xfrm>
            <a:off x="581190" y="1953913"/>
            <a:ext cx="11029615" cy="4369426"/>
          </a:xfrm>
        </p:spPr>
        <p:txBody>
          <a:bodyPr>
            <a:noAutofit/>
          </a:bodyPr>
          <a:lstStyle/>
          <a:p>
            <a:r>
              <a:rPr lang="es-MX" sz="2000" dirty="0"/>
              <a:t>Preparación </a:t>
            </a:r>
          </a:p>
          <a:p>
            <a:pPr marL="0" indent="0">
              <a:buNone/>
            </a:pPr>
            <a:r>
              <a:rPr lang="es-MX" sz="2000" dirty="0"/>
              <a:t>Reúne las herramientas necesarias y aprender funcionamiento</a:t>
            </a:r>
          </a:p>
          <a:p>
            <a:pPr lvl="1"/>
            <a:r>
              <a:rPr lang="es-MX" sz="1800" dirty="0"/>
              <a:t>Antimalware y comprobadores de integridad de ficheros / dispositivos</a:t>
            </a:r>
          </a:p>
          <a:p>
            <a:pPr lvl="1"/>
            <a:r>
              <a:rPr lang="es-MX" sz="1800" dirty="0"/>
              <a:t>Escáneres de vulnerabilidades, análisis de </a:t>
            </a:r>
            <a:r>
              <a:rPr lang="es-MX" sz="1800" dirty="0" err="1"/>
              <a:t>logs</a:t>
            </a:r>
            <a:r>
              <a:rPr lang="es-MX" sz="1800" dirty="0"/>
              <a:t>, detectores de intrusos, auditoria, etc. </a:t>
            </a:r>
          </a:p>
          <a:p>
            <a:pPr lvl="1"/>
            <a:r>
              <a:rPr lang="es-MX" sz="1800" dirty="0"/>
              <a:t>Recuperación de </a:t>
            </a:r>
            <a:r>
              <a:rPr lang="es-MX" sz="1800" dirty="0" err="1"/>
              <a:t>backups</a:t>
            </a:r>
            <a:r>
              <a:rPr lang="es-MX" sz="1800" dirty="0"/>
              <a:t>.</a:t>
            </a:r>
          </a:p>
          <a:p>
            <a:pPr lvl="1"/>
            <a:r>
              <a:rPr lang="es-MX" sz="1800" dirty="0"/>
              <a:t>Herramientas de análisis forense.</a:t>
            </a:r>
          </a:p>
          <a:p>
            <a:r>
              <a:rPr lang="es-MX" sz="2000" dirty="0"/>
              <a:t>Identificación</a:t>
            </a:r>
          </a:p>
          <a:p>
            <a:pPr marL="0" indent="0">
              <a:buNone/>
            </a:pPr>
            <a:r>
              <a:rPr lang="es-MX" sz="2000" dirty="0"/>
              <a:t>Detecta incidente, determina su alcance y forma de solución e involucra a los responsables de negocio, las operaciones y comunicación.</a:t>
            </a:r>
          </a:p>
          <a:p>
            <a:pPr lvl="1"/>
            <a:r>
              <a:rPr lang="es-MX" sz="1800" dirty="0"/>
              <a:t>Contacta con el soporte técnico, policía o asesor de ser necesario.</a:t>
            </a:r>
          </a:p>
        </p:txBody>
      </p:sp>
      <p:sp>
        <p:nvSpPr>
          <p:cNvPr id="8" name="Rectángulo 7"/>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spTree>
    <p:extLst>
      <p:ext uri="{BB962C8B-B14F-4D97-AF65-F5344CB8AC3E}">
        <p14:creationId xmlns:p14="http://schemas.microsoft.com/office/powerpoint/2010/main" val="3234668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Funciones – fase de respuesta</a:t>
            </a:r>
          </a:p>
        </p:txBody>
      </p:sp>
      <p:sp>
        <p:nvSpPr>
          <p:cNvPr id="3" name="Marcador de contenido 2"/>
          <p:cNvSpPr>
            <a:spLocks noGrp="1"/>
          </p:cNvSpPr>
          <p:nvPr>
            <p:ph idx="1"/>
          </p:nvPr>
        </p:nvSpPr>
        <p:spPr>
          <a:xfrm>
            <a:off x="581193" y="2496670"/>
            <a:ext cx="11029615" cy="3535830"/>
          </a:xfrm>
        </p:spPr>
        <p:txBody>
          <a:bodyPr>
            <a:noAutofit/>
          </a:bodyPr>
          <a:lstStyle/>
          <a:p>
            <a:r>
              <a:rPr lang="es-MX" sz="2000" dirty="0"/>
              <a:t>Contención</a:t>
            </a:r>
          </a:p>
          <a:p>
            <a:pPr marL="0" indent="0">
              <a:buNone/>
            </a:pPr>
            <a:r>
              <a:rPr lang="es-MX" sz="1800" dirty="0"/>
              <a:t>Impide que el incidente se extienda a otros recursos, minimizando su impacto</a:t>
            </a:r>
          </a:p>
          <a:p>
            <a:pPr lvl="1"/>
            <a:r>
              <a:rPr lang="es-MX" sz="1800" dirty="0"/>
              <a:t>Separa equipos, deshabilita cuentas comprometidas, cambia contraseñas.</a:t>
            </a:r>
          </a:p>
          <a:p>
            <a:r>
              <a:rPr lang="es-MX" sz="2000" dirty="0"/>
              <a:t>Erradicación</a:t>
            </a:r>
          </a:p>
          <a:p>
            <a:pPr marL="0" indent="0">
              <a:buNone/>
            </a:pPr>
            <a:r>
              <a:rPr lang="es-MX" sz="1800" dirty="0"/>
              <a:t>Elimina si fuera necesario los elementos comprometidos antes de iniciar la recuperación</a:t>
            </a:r>
          </a:p>
          <a:p>
            <a:pPr lvl="1"/>
            <a:r>
              <a:rPr lang="es-MX" sz="1800" dirty="0"/>
              <a:t>Reinstala los sistemas afectado, restaura desde </a:t>
            </a:r>
            <a:r>
              <a:rPr lang="es-MX" sz="1800" dirty="0" err="1"/>
              <a:t>backup</a:t>
            </a:r>
            <a:endParaRPr lang="es-MX" sz="1800" dirty="0"/>
          </a:p>
          <a:p>
            <a:r>
              <a:rPr lang="es-MX" sz="2000" dirty="0"/>
              <a:t>Recapitulación</a:t>
            </a:r>
          </a:p>
          <a:p>
            <a:pPr marL="0" indent="0">
              <a:buNone/>
            </a:pPr>
            <a:r>
              <a:rPr lang="es-MX" sz="1800" dirty="0"/>
              <a:t>Documenta los detalles del incidente, archiva los datos recogidos y establece un debate contractivo sobre las lecciones aprendidas</a:t>
            </a:r>
          </a:p>
          <a:p>
            <a:pPr lvl="1"/>
            <a:r>
              <a:rPr lang="es-MX" sz="1800" dirty="0"/>
              <a:t>Informa</a:t>
            </a:r>
          </a:p>
          <a:p>
            <a:endParaRPr lang="es-MX" sz="2000" dirty="0"/>
          </a:p>
        </p:txBody>
      </p:sp>
      <p:sp>
        <p:nvSpPr>
          <p:cNvPr id="8" name="Rectángulo 7"/>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spTree>
    <p:extLst>
      <p:ext uri="{BB962C8B-B14F-4D97-AF65-F5344CB8AC3E}">
        <p14:creationId xmlns:p14="http://schemas.microsoft.com/office/powerpoint/2010/main" val="3351772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numCol="2"/>
          <a:lstStyle/>
          <a:p>
            <a:r>
              <a:rPr lang="es-MX" dirty="0"/>
              <a:t>Funciones - Servicios</a:t>
            </a:r>
          </a:p>
        </p:txBody>
      </p:sp>
      <p:sp>
        <p:nvSpPr>
          <p:cNvPr id="3" name="Marcador de contenido 2"/>
          <p:cNvSpPr>
            <a:spLocks noGrp="1"/>
          </p:cNvSpPr>
          <p:nvPr>
            <p:ph idx="1"/>
          </p:nvPr>
        </p:nvSpPr>
        <p:spPr>
          <a:xfrm>
            <a:off x="581193" y="2191870"/>
            <a:ext cx="11029615" cy="3980330"/>
          </a:xfrm>
        </p:spPr>
        <p:txBody>
          <a:bodyPr numCol="2">
            <a:noAutofit/>
          </a:bodyPr>
          <a:lstStyle/>
          <a:p>
            <a:r>
              <a:rPr lang="es-MX" sz="2000" dirty="0"/>
              <a:t>Proactivas</a:t>
            </a:r>
          </a:p>
          <a:p>
            <a:pPr lvl="1"/>
            <a:r>
              <a:rPr lang="es-MX" sz="1800" dirty="0"/>
              <a:t>Alertas y advertencias</a:t>
            </a:r>
          </a:p>
          <a:p>
            <a:pPr lvl="1"/>
            <a:r>
              <a:rPr lang="es-MX" sz="1800" dirty="0"/>
              <a:t>Tratamiento de incidentes</a:t>
            </a:r>
          </a:p>
          <a:p>
            <a:pPr lvl="1"/>
            <a:r>
              <a:rPr lang="es-MX" sz="1800" dirty="0"/>
              <a:t>Análisis de incidentes</a:t>
            </a:r>
          </a:p>
          <a:p>
            <a:pPr lvl="1"/>
            <a:r>
              <a:rPr lang="es-MX" sz="1800" dirty="0"/>
              <a:t> Apoyo a la respuesta de incidentes</a:t>
            </a:r>
          </a:p>
          <a:p>
            <a:pPr lvl="1"/>
            <a:r>
              <a:rPr lang="es-MX" sz="1800" dirty="0"/>
              <a:t>Coordinación de la respuesta de incidentes</a:t>
            </a:r>
          </a:p>
          <a:p>
            <a:pPr lvl="1"/>
            <a:r>
              <a:rPr lang="es-MX" sz="1800" dirty="0"/>
              <a:t>Tratamiento de la vulnerabilidad</a:t>
            </a:r>
          </a:p>
          <a:p>
            <a:pPr lvl="1"/>
            <a:r>
              <a:rPr lang="es-MX" sz="1800" dirty="0"/>
              <a:t>Respuesta a la vulnerabilidad</a:t>
            </a:r>
          </a:p>
          <a:p>
            <a:pPr lvl="1"/>
            <a:r>
              <a:rPr lang="es-MX" sz="1800" dirty="0"/>
              <a:t>Coordinación de la respuesta a la vulnerabilidad</a:t>
            </a:r>
          </a:p>
          <a:p>
            <a:pPr lvl="1"/>
            <a:endParaRPr lang="es-MX" sz="1800" dirty="0"/>
          </a:p>
          <a:p>
            <a:r>
              <a:rPr lang="es-MX" sz="2000" dirty="0"/>
              <a:t>Reactivas</a:t>
            </a:r>
          </a:p>
          <a:p>
            <a:pPr lvl="1"/>
            <a:r>
              <a:rPr lang="es-MX" sz="1800" dirty="0"/>
              <a:t>Comunicados</a:t>
            </a:r>
          </a:p>
          <a:p>
            <a:pPr lvl="1"/>
            <a:r>
              <a:rPr lang="es-MX" sz="1800" dirty="0"/>
              <a:t>Observatorio de tecnología</a:t>
            </a:r>
          </a:p>
          <a:p>
            <a:pPr lvl="1"/>
            <a:r>
              <a:rPr lang="es-MX" sz="1800" dirty="0"/>
              <a:t>Evaluación o auditorias de la seguridad</a:t>
            </a:r>
          </a:p>
          <a:p>
            <a:pPr lvl="1"/>
            <a:r>
              <a:rPr lang="es-MX" sz="1800" dirty="0"/>
              <a:t>Configuración y mantenimiento de la seguridad</a:t>
            </a:r>
          </a:p>
          <a:p>
            <a:pPr lvl="1"/>
            <a:r>
              <a:rPr lang="es-MX" sz="1800" dirty="0"/>
              <a:t>Desarrollo de herramientas de seguridad</a:t>
            </a:r>
          </a:p>
          <a:p>
            <a:pPr lvl="1"/>
            <a:r>
              <a:rPr lang="es-MX" sz="1800" dirty="0"/>
              <a:t>Servicios de detección de intrusos</a:t>
            </a:r>
          </a:p>
          <a:p>
            <a:pPr lvl="1"/>
            <a:r>
              <a:rPr lang="es-MX" sz="1800" dirty="0"/>
              <a:t>Difusión de la información</a:t>
            </a:r>
          </a:p>
        </p:txBody>
      </p:sp>
      <p:sp>
        <p:nvSpPr>
          <p:cNvPr id="8" name="Rectángulo 7"/>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spTree>
    <p:extLst>
      <p:ext uri="{BB962C8B-B14F-4D97-AF65-F5344CB8AC3E}">
        <p14:creationId xmlns:p14="http://schemas.microsoft.com/office/powerpoint/2010/main" val="3074613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Funciones - roles</a:t>
            </a:r>
          </a:p>
        </p:txBody>
      </p:sp>
      <p:sp>
        <p:nvSpPr>
          <p:cNvPr id="3" name="Marcador de contenido 2"/>
          <p:cNvSpPr>
            <a:spLocks noGrp="1"/>
          </p:cNvSpPr>
          <p:nvPr>
            <p:ph idx="1"/>
          </p:nvPr>
        </p:nvSpPr>
        <p:spPr>
          <a:xfrm>
            <a:off x="581193" y="2191870"/>
            <a:ext cx="11029615" cy="3535830"/>
          </a:xfrm>
        </p:spPr>
        <p:txBody>
          <a:bodyPr numCol="2">
            <a:noAutofit/>
          </a:bodyPr>
          <a:lstStyle/>
          <a:p>
            <a:r>
              <a:rPr lang="es-MX" sz="2000" dirty="0"/>
              <a:t>Depende de la organización</a:t>
            </a:r>
          </a:p>
          <a:p>
            <a:pPr lvl="1"/>
            <a:r>
              <a:rPr lang="es-MX" sz="1800" dirty="0"/>
              <a:t>Director general</a:t>
            </a:r>
          </a:p>
          <a:p>
            <a:pPr lvl="1"/>
            <a:r>
              <a:rPr lang="es-MX" sz="1800" dirty="0"/>
              <a:t>Gerente </a:t>
            </a:r>
          </a:p>
          <a:p>
            <a:pPr lvl="1"/>
            <a:r>
              <a:rPr lang="es-MX" sz="1800" dirty="0"/>
              <a:t>Gestor de incidentes</a:t>
            </a:r>
          </a:p>
          <a:p>
            <a:pPr lvl="1"/>
            <a:r>
              <a:rPr lang="es-MX" sz="1800" dirty="0"/>
              <a:t>Clasificador de eventos</a:t>
            </a:r>
          </a:p>
          <a:p>
            <a:pPr lvl="1"/>
            <a:r>
              <a:rPr lang="es-MX" sz="1800" dirty="0"/>
              <a:t>Analista / investigadores</a:t>
            </a:r>
          </a:p>
          <a:p>
            <a:pPr lvl="1"/>
            <a:r>
              <a:rPr lang="es-MX" sz="1800" dirty="0"/>
              <a:t>Gerente de comunicaciones</a:t>
            </a:r>
          </a:p>
          <a:p>
            <a:pPr lvl="1"/>
            <a:r>
              <a:rPr lang="es-MX" sz="1800" dirty="0"/>
              <a:t>Vocero</a:t>
            </a:r>
          </a:p>
          <a:p>
            <a:pPr lvl="1"/>
            <a:r>
              <a:rPr lang="es-MX" sz="1800" dirty="0"/>
              <a:t>Custodio de riesgos</a:t>
            </a:r>
          </a:p>
          <a:p>
            <a:pPr lvl="1"/>
            <a:r>
              <a:rPr lang="es-MX" sz="1800" dirty="0"/>
              <a:t>Administradores de sistemas</a:t>
            </a:r>
          </a:p>
          <a:p>
            <a:pPr lvl="1"/>
            <a:r>
              <a:rPr lang="es-MX" sz="1800" dirty="0"/>
              <a:t>Asesoría jurídica</a:t>
            </a:r>
          </a:p>
        </p:txBody>
      </p:sp>
      <p:sp>
        <p:nvSpPr>
          <p:cNvPr id="8" name="Rectángulo 7"/>
          <p:cNvSpPr/>
          <p:nvPr/>
        </p:nvSpPr>
        <p:spPr>
          <a:xfrm>
            <a:off x="2696816" y="6323339"/>
            <a:ext cx="6798365" cy="397013"/>
          </a:xfrm>
          <a:prstGeom prst="rect">
            <a:avLst/>
          </a:prstGeom>
        </p:spPr>
        <p:txBody>
          <a:bodyPr wrap="square">
            <a:spAutoFit/>
          </a:bodyPr>
          <a:lstStyle/>
          <a:p>
            <a:pPr lvl="1"/>
            <a:r>
              <a:rPr lang="es-MX" sz="2000" dirty="0">
                <a:solidFill>
                  <a:schemeClr val="tx2"/>
                </a:solidFill>
              </a:rPr>
              <a:t>Ilustración de funciones de un CSIRT ante vulnerabilidades</a:t>
            </a:r>
          </a:p>
        </p:txBody>
      </p:sp>
      <p:pic>
        <p:nvPicPr>
          <p:cNvPr id="4" name="Imagen 3"/>
          <p:cNvPicPr>
            <a:picLocks noChangeAspect="1"/>
          </p:cNvPicPr>
          <p:nvPr/>
        </p:nvPicPr>
        <p:blipFill>
          <a:blip r:embed="rId2"/>
          <a:stretch>
            <a:fillRect/>
          </a:stretch>
        </p:blipFill>
        <p:spPr>
          <a:xfrm>
            <a:off x="7219950" y="3556934"/>
            <a:ext cx="3308350" cy="2646680"/>
          </a:xfrm>
          <a:prstGeom prst="rect">
            <a:avLst/>
          </a:prstGeom>
        </p:spPr>
      </p:pic>
    </p:spTree>
    <p:extLst>
      <p:ext uri="{BB962C8B-B14F-4D97-AF65-F5344CB8AC3E}">
        <p14:creationId xmlns:p14="http://schemas.microsoft.com/office/powerpoint/2010/main" val="377622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Herramienta MISP</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7" name="Marcador de contenido 6"/>
          <p:cNvPicPr>
            <a:picLocks noGrp="1" noChangeAspect="1"/>
          </p:cNvPicPr>
          <p:nvPr>
            <p:ph idx="1"/>
          </p:nvPr>
        </p:nvPicPr>
        <p:blipFill>
          <a:blip r:embed="rId3"/>
          <a:stretch>
            <a:fillRect/>
          </a:stretch>
        </p:blipFill>
        <p:spPr>
          <a:xfrm>
            <a:off x="7594600" y="2002205"/>
            <a:ext cx="4016208" cy="3946158"/>
          </a:xfrm>
        </p:spPr>
      </p:pic>
      <p:sp>
        <p:nvSpPr>
          <p:cNvPr id="8" name="Rectángulo 7"/>
          <p:cNvSpPr/>
          <p:nvPr/>
        </p:nvSpPr>
        <p:spPr>
          <a:xfrm>
            <a:off x="407110" y="2002205"/>
            <a:ext cx="6758453" cy="523220"/>
          </a:xfrm>
          <a:prstGeom prst="rect">
            <a:avLst/>
          </a:prstGeom>
        </p:spPr>
        <p:txBody>
          <a:bodyPr wrap="none">
            <a:spAutoFit/>
          </a:bodyPr>
          <a:lstStyle/>
          <a:p>
            <a:r>
              <a:rPr lang="en-US" sz="2800" dirty="0">
                <a:solidFill>
                  <a:schemeClr val="tx2"/>
                </a:solidFill>
              </a:rPr>
              <a:t>Malware Information Sharing Platform (MISP)</a:t>
            </a:r>
            <a:endParaRPr lang="es-MX" sz="2800" dirty="0">
              <a:solidFill>
                <a:schemeClr val="tx2"/>
              </a:solidFill>
            </a:endParaRPr>
          </a:p>
        </p:txBody>
      </p:sp>
      <p:sp>
        <p:nvSpPr>
          <p:cNvPr id="10" name="Rectángulo 9"/>
          <p:cNvSpPr/>
          <p:nvPr/>
        </p:nvSpPr>
        <p:spPr>
          <a:xfrm>
            <a:off x="8111943" y="6234612"/>
            <a:ext cx="2981522" cy="369332"/>
          </a:xfrm>
          <a:prstGeom prst="rect">
            <a:avLst/>
          </a:prstGeom>
        </p:spPr>
        <p:txBody>
          <a:bodyPr wrap="none">
            <a:spAutoFit/>
          </a:bodyPr>
          <a:lstStyle/>
          <a:p>
            <a:r>
              <a:rPr lang="es-MX" dirty="0">
                <a:hlinkClick r:id="rId4"/>
              </a:rPr>
              <a:t>https://www.misp-project.org/</a:t>
            </a:r>
            <a:endParaRPr lang="es-MX" dirty="0"/>
          </a:p>
        </p:txBody>
      </p:sp>
      <p:pic>
        <p:nvPicPr>
          <p:cNvPr id="11" name="Imagen 10"/>
          <p:cNvPicPr>
            <a:picLocks noChangeAspect="1"/>
          </p:cNvPicPr>
          <p:nvPr/>
        </p:nvPicPr>
        <p:blipFill>
          <a:blip r:embed="rId5"/>
          <a:stretch>
            <a:fillRect/>
          </a:stretch>
        </p:blipFill>
        <p:spPr>
          <a:xfrm>
            <a:off x="678804" y="2525425"/>
            <a:ext cx="6215063" cy="3575220"/>
          </a:xfrm>
          <a:prstGeom prst="rect">
            <a:avLst/>
          </a:prstGeom>
        </p:spPr>
      </p:pic>
    </p:spTree>
    <p:extLst>
      <p:ext uri="{BB962C8B-B14F-4D97-AF65-F5344CB8AC3E}">
        <p14:creationId xmlns:p14="http://schemas.microsoft.com/office/powerpoint/2010/main" val="158886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0" name="Rectángulo 9"/>
          <p:cNvSpPr/>
          <p:nvPr/>
        </p:nvSpPr>
        <p:spPr>
          <a:xfrm>
            <a:off x="8111943" y="6234612"/>
            <a:ext cx="2981522" cy="369332"/>
          </a:xfrm>
          <a:prstGeom prst="rect">
            <a:avLst/>
          </a:prstGeom>
        </p:spPr>
        <p:txBody>
          <a:bodyPr wrap="none">
            <a:spAutoFit/>
          </a:bodyPr>
          <a:lstStyle/>
          <a:p>
            <a:r>
              <a:rPr lang="es-MX" dirty="0">
                <a:hlinkClick r:id="rId3"/>
              </a:rPr>
              <a:t>https://www.misp-project.org/</a:t>
            </a:r>
            <a:endParaRPr lang="es-MX" dirty="0"/>
          </a:p>
        </p:txBody>
      </p:sp>
      <p:sp>
        <p:nvSpPr>
          <p:cNvPr id="3" name="Marcador de contenido 2"/>
          <p:cNvSpPr>
            <a:spLocks noGrp="1"/>
          </p:cNvSpPr>
          <p:nvPr>
            <p:ph idx="1"/>
          </p:nvPr>
        </p:nvSpPr>
        <p:spPr>
          <a:xfrm>
            <a:off x="499475" y="2136132"/>
            <a:ext cx="11029615" cy="3678303"/>
          </a:xfrm>
        </p:spPr>
        <p:txBody>
          <a:bodyPr>
            <a:normAutofit fontScale="92500" lnSpcReduction="10000"/>
          </a:bodyPr>
          <a:lstStyle/>
          <a:p>
            <a:r>
              <a:rPr lang="es-MX" dirty="0"/>
              <a:t>Ofrecer almacenar información tanto técnica y no técnica sobre malware y ataques ya detectados</a:t>
            </a:r>
          </a:p>
          <a:p>
            <a:r>
              <a:rPr lang="es-MX" dirty="0"/>
              <a:t>Crear automáticamente relaciones entre malware y sus atributos</a:t>
            </a:r>
          </a:p>
          <a:p>
            <a:r>
              <a:rPr lang="es-MX" dirty="0"/>
              <a:t>Almacenar datos en un formato estructurado, permitiendo así un uso automatizado de la base de datos para alimentar sistemas de detección o herramientas forenses</a:t>
            </a:r>
          </a:p>
          <a:p>
            <a:r>
              <a:rPr lang="es-MX" dirty="0"/>
              <a:t>Generar reglas para NIDS (Network </a:t>
            </a:r>
            <a:r>
              <a:rPr lang="es-MX" dirty="0" err="1"/>
              <a:t>Intrusion</a:t>
            </a:r>
            <a:r>
              <a:rPr lang="es-MX" dirty="0"/>
              <a:t> </a:t>
            </a:r>
            <a:r>
              <a:rPr lang="es-MX" dirty="0" err="1"/>
              <a:t>Detection</a:t>
            </a:r>
            <a:r>
              <a:rPr lang="es-MX" dirty="0"/>
              <a:t> </a:t>
            </a:r>
            <a:r>
              <a:rPr lang="es-MX" dirty="0" err="1"/>
              <a:t>System</a:t>
            </a:r>
            <a:r>
              <a:rPr lang="es-MX" dirty="0"/>
              <a:t>) para luego importarse a IDS (</a:t>
            </a:r>
            <a:r>
              <a:rPr lang="es-MX" dirty="0" err="1"/>
              <a:t>IPs</a:t>
            </a:r>
            <a:r>
              <a:rPr lang="es-MX" dirty="0"/>
              <a:t>, dominios, hashes de archivos maliciosos, patrones en las zonas de memoria, …)</a:t>
            </a:r>
          </a:p>
          <a:p>
            <a:r>
              <a:rPr lang="es-MX" dirty="0"/>
              <a:t>Compartir los atributos de malware y amenazas con otras organizaciones y grupos de confianza</a:t>
            </a:r>
          </a:p>
          <a:p>
            <a:r>
              <a:rPr lang="es-MX" dirty="0"/>
              <a:t>Mejorar de la detección y el reverse del malware para promover el intercambio de información entre distintas organizaciones</a:t>
            </a:r>
          </a:p>
          <a:p>
            <a:r>
              <a:rPr lang="es-MX" dirty="0"/>
              <a:t>Crear una plataforma de confianza</a:t>
            </a:r>
          </a:p>
          <a:p>
            <a:r>
              <a:rPr lang="es-MX" dirty="0"/>
              <a:t>Posibilidad de almacenar localmente toda la información de otras instancias</a:t>
            </a:r>
          </a:p>
          <a:p>
            <a:endParaRPr lang="es-MX" dirty="0"/>
          </a:p>
        </p:txBody>
      </p:sp>
    </p:spTree>
    <p:extLst>
      <p:ext uri="{BB962C8B-B14F-4D97-AF65-F5344CB8AC3E}">
        <p14:creationId xmlns:p14="http://schemas.microsoft.com/office/powerpoint/2010/main" val="403346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Sobre el instructor</a:t>
            </a:r>
          </a:p>
        </p:txBody>
      </p:sp>
      <p:pic>
        <p:nvPicPr>
          <p:cNvPr id="4" name="Marcador de contenido 3"/>
          <p:cNvPicPr>
            <a:picLocks noGrp="1" noChangeAspect="1"/>
          </p:cNvPicPr>
          <p:nvPr>
            <p:ph idx="1"/>
          </p:nvPr>
        </p:nvPicPr>
        <p:blipFill>
          <a:blip r:embed="rId2">
            <a:duotone>
              <a:prstClr val="black"/>
              <a:schemeClr val="accent3">
                <a:tint val="45000"/>
                <a:satMod val="400000"/>
              </a:schemeClr>
            </a:duotone>
          </a:blip>
          <a:stretch>
            <a:fillRect/>
          </a:stretch>
        </p:blipFill>
        <p:spPr>
          <a:xfrm>
            <a:off x="10283687" y="4598505"/>
            <a:ext cx="1556381" cy="1945477"/>
          </a:xfrm>
        </p:spPr>
      </p:pic>
      <p:sp>
        <p:nvSpPr>
          <p:cNvPr id="5" name="Marcador de contenido 2"/>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s-MX" sz="2400" dirty="0"/>
              <a:t>Saul Ortega, México</a:t>
            </a:r>
          </a:p>
          <a:p>
            <a:r>
              <a:rPr lang="es-MX" sz="2400" dirty="0"/>
              <a:t>Ingeniero en Telemática, Instituto Politécnico Nacional, México</a:t>
            </a:r>
          </a:p>
          <a:p>
            <a:pPr lvl="1"/>
            <a:r>
              <a:rPr lang="es-MX" dirty="0"/>
              <a:t>Ingeniería Civil en Electrónica y Civil en Informática, Universidad Mayor, Chile.</a:t>
            </a:r>
            <a:endParaRPr lang="es-MX" sz="2200" dirty="0"/>
          </a:p>
          <a:p>
            <a:r>
              <a:rPr lang="es-MX" sz="2400" dirty="0"/>
              <a:t>Ingeniero de TELMEX para gestión de implementación de TI, CNOC, NOC y SOC.</a:t>
            </a:r>
          </a:p>
          <a:p>
            <a:r>
              <a:rPr lang="es-MX" sz="2400" dirty="0"/>
              <a:t>Director de NetMex </a:t>
            </a:r>
          </a:p>
          <a:p>
            <a:r>
              <a:rPr lang="es-MX" sz="2400" dirty="0"/>
              <a:t>Parte del equipo CICS </a:t>
            </a:r>
            <a:r>
              <a:rPr lang="es-MX" sz="2400" dirty="0" err="1"/>
              <a:t>UMayor</a:t>
            </a:r>
            <a:endParaRPr lang="es-MX" sz="2400" dirty="0"/>
          </a:p>
          <a:p>
            <a:r>
              <a:rPr lang="es-MX" sz="2400" dirty="0"/>
              <a:t>Co-Creador de Ransomware </a:t>
            </a:r>
            <a:r>
              <a:rPr lang="es-MX" sz="2400" dirty="0" err="1"/>
              <a:t>Prevent</a:t>
            </a:r>
            <a:endParaRPr lang="es-MX" sz="2400" dirty="0"/>
          </a:p>
        </p:txBody>
      </p:sp>
      <p:sp>
        <p:nvSpPr>
          <p:cNvPr id="6" name="Rectángulo 5"/>
          <p:cNvSpPr/>
          <p:nvPr/>
        </p:nvSpPr>
        <p:spPr>
          <a:xfrm>
            <a:off x="7832035" y="5969396"/>
            <a:ext cx="2451652" cy="707886"/>
          </a:xfrm>
          <a:prstGeom prst="rect">
            <a:avLst/>
          </a:prstGeom>
        </p:spPr>
        <p:txBody>
          <a:bodyPr wrap="square">
            <a:spAutoFit/>
          </a:bodyPr>
          <a:lstStyle/>
          <a:p>
            <a:r>
              <a:rPr lang="es-MX" sz="2000" dirty="0">
                <a:solidFill>
                  <a:schemeClr val="tx2"/>
                </a:solidFill>
                <a:hlinkClick r:id="rId3"/>
              </a:rPr>
              <a:t>saul.ortega@mayor.cl</a:t>
            </a:r>
            <a:endParaRPr lang="es-MX" sz="2000" dirty="0">
              <a:solidFill>
                <a:schemeClr val="tx2"/>
              </a:solidFill>
            </a:endParaRPr>
          </a:p>
          <a:p>
            <a:r>
              <a:rPr lang="es-MX" sz="2000" dirty="0">
                <a:solidFill>
                  <a:schemeClr val="tx2"/>
                </a:solidFill>
              </a:rPr>
              <a:t>Cel. +56 990847972</a:t>
            </a:r>
          </a:p>
        </p:txBody>
      </p:sp>
    </p:spTree>
    <p:extLst>
      <p:ext uri="{BB962C8B-B14F-4D97-AF65-F5344CB8AC3E}">
        <p14:creationId xmlns:p14="http://schemas.microsoft.com/office/powerpoint/2010/main" val="969035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499475" y="2136132"/>
            <a:ext cx="11029615" cy="3678303"/>
          </a:xfrm>
        </p:spPr>
        <p:txBody>
          <a:bodyPr>
            <a:normAutofit/>
          </a:bodyPr>
          <a:lstStyle/>
          <a:p>
            <a:r>
              <a:rPr lang="es-MX" sz="2400" dirty="0"/>
              <a:t>Instalando por scripts desde el código fuente en </a:t>
            </a:r>
            <a:r>
              <a:rPr lang="es-MX" sz="2400" dirty="0">
                <a:hlinkClick r:id="rId3"/>
              </a:rPr>
              <a:t>GitHub</a:t>
            </a:r>
            <a:endParaRPr lang="es-MX" sz="2400" dirty="0"/>
          </a:p>
          <a:p>
            <a:r>
              <a:rPr lang="es-MX" sz="2400" dirty="0"/>
              <a:t>Imágenes virtuales </a:t>
            </a:r>
            <a:r>
              <a:rPr lang="es-MX" sz="2400" dirty="0" err="1"/>
              <a:t>preconfiguradas</a:t>
            </a:r>
            <a:r>
              <a:rPr lang="es-MX" sz="2400" dirty="0"/>
              <a:t> por CIRCL para </a:t>
            </a:r>
            <a:r>
              <a:rPr lang="es-MX" sz="2400" dirty="0" err="1">
                <a:hlinkClick r:id="rId4"/>
              </a:rPr>
              <a:t>VMware</a:t>
            </a:r>
            <a:r>
              <a:rPr lang="es-MX" sz="2400" dirty="0">
                <a:hlinkClick r:id="rId4"/>
              </a:rPr>
              <a:t> y </a:t>
            </a:r>
            <a:r>
              <a:rPr lang="es-MX" sz="2400" dirty="0" err="1">
                <a:hlinkClick r:id="rId4"/>
              </a:rPr>
              <a:t>VirtualBox</a:t>
            </a:r>
            <a:endParaRPr lang="es-MX" sz="2400" dirty="0"/>
          </a:p>
          <a:p>
            <a:r>
              <a:rPr lang="es-MX" sz="2400" dirty="0"/>
              <a:t>Contenedores </a:t>
            </a:r>
            <a:r>
              <a:rPr lang="es-MX" sz="2400" dirty="0" err="1"/>
              <a:t>Docker</a:t>
            </a:r>
            <a:endParaRPr lang="es-MX" sz="2400" dirty="0"/>
          </a:p>
          <a:p>
            <a:r>
              <a:rPr lang="es-MX" sz="2400" dirty="0" err="1">
                <a:hlinkClick r:id="rId5"/>
              </a:rPr>
              <a:t>Puppet</a:t>
            </a:r>
            <a:r>
              <a:rPr lang="es-MX" sz="2400" dirty="0"/>
              <a:t> si se quiere instalar y configurar MISP en </a:t>
            </a:r>
            <a:r>
              <a:rPr lang="es-MX" sz="2400" dirty="0" err="1"/>
              <a:t>CentOS</a:t>
            </a:r>
            <a:r>
              <a:rPr lang="es-MX" sz="2400" dirty="0"/>
              <a:t> 7</a:t>
            </a:r>
          </a:p>
          <a:p>
            <a:r>
              <a:rPr lang="es-MX" sz="2400" dirty="0" err="1">
                <a:hlinkClick r:id="rId6"/>
              </a:rPr>
              <a:t>Ansible</a:t>
            </a:r>
            <a:endParaRPr lang="es-MX" sz="2400" dirty="0"/>
          </a:p>
          <a:p>
            <a:endParaRPr lang="es-MX" dirty="0"/>
          </a:p>
        </p:txBody>
      </p:sp>
    </p:spTree>
    <p:extLst>
      <p:ext uri="{BB962C8B-B14F-4D97-AF65-F5344CB8AC3E}">
        <p14:creationId xmlns:p14="http://schemas.microsoft.com/office/powerpoint/2010/main" val="169794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 </a:t>
            </a:r>
            <a:r>
              <a:rPr lang="es-MX" dirty="0" err="1"/>
              <a:t>Docker</a:t>
            </a:r>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581192" y="2002205"/>
            <a:ext cx="11029615" cy="4116207"/>
          </a:xfrm>
        </p:spPr>
        <p:txBody>
          <a:bodyPr>
            <a:normAutofit/>
          </a:bodyPr>
          <a:lstStyle/>
          <a:p>
            <a:pPr marL="324000" lvl="1" indent="0">
              <a:buNone/>
            </a:pPr>
            <a:r>
              <a:rPr lang="es-MX" sz="2400" dirty="0"/>
              <a:t>Prerrequisitos: Tener instalado </a:t>
            </a:r>
            <a:r>
              <a:rPr lang="es-MX" sz="2400" dirty="0" err="1"/>
              <a:t>Docker</a:t>
            </a:r>
            <a:endParaRPr lang="es-MX" sz="2400" dirty="0"/>
          </a:p>
          <a:p>
            <a:r>
              <a:rPr lang="es-MX" sz="2400" dirty="0"/>
              <a:t>Iniciamos </a:t>
            </a:r>
            <a:r>
              <a:rPr lang="es-MX" sz="2400" dirty="0" err="1"/>
              <a:t>Docker</a:t>
            </a:r>
            <a:endParaRPr lang="es-MX" sz="2400" dirty="0"/>
          </a:p>
          <a:p>
            <a:pPr lvl="1"/>
            <a:r>
              <a:rPr lang="es-MX" sz="2000" dirty="0">
                <a:latin typeface="Centaur" panose="02030504050205020304" pitchFamily="18" charset="0"/>
              </a:rPr>
              <a:t>&gt; </a:t>
            </a:r>
            <a:r>
              <a:rPr lang="es-MX" sz="2000" dirty="0" err="1">
                <a:latin typeface="Centaur" panose="02030504050205020304" pitchFamily="18" charset="0"/>
              </a:rPr>
              <a:t>service</a:t>
            </a:r>
            <a:r>
              <a:rPr lang="es-MX" sz="2000" dirty="0">
                <a:latin typeface="Centaur" panose="02030504050205020304" pitchFamily="18" charset="0"/>
              </a:rPr>
              <a:t> </a:t>
            </a:r>
            <a:r>
              <a:rPr lang="es-MX" sz="2000" dirty="0" err="1">
                <a:latin typeface="Centaur" panose="02030504050205020304" pitchFamily="18" charset="0"/>
              </a:rPr>
              <a:t>docker</a:t>
            </a:r>
            <a:r>
              <a:rPr lang="es-MX" sz="2000" dirty="0">
                <a:latin typeface="Centaur" panose="02030504050205020304" pitchFamily="18" charset="0"/>
              </a:rPr>
              <a:t> </a:t>
            </a:r>
            <a:r>
              <a:rPr lang="es-MX" sz="2000" dirty="0" err="1">
                <a:latin typeface="Centaur" panose="02030504050205020304" pitchFamily="18" charset="0"/>
              </a:rPr>
              <a:t>start</a:t>
            </a:r>
            <a:endParaRPr lang="es-MX" sz="2000" dirty="0">
              <a:latin typeface="Centaur" panose="02030504050205020304" pitchFamily="18" charset="0"/>
            </a:endParaRPr>
          </a:p>
          <a:p>
            <a:r>
              <a:rPr lang="sv-SE" sz="2400" dirty="0"/>
              <a:t>Clonamos y accedemos al repositorio </a:t>
            </a:r>
            <a:endParaRPr lang="sv-SE" sz="2400" dirty="0">
              <a:latin typeface="Centaur" panose="02030504050205020304" pitchFamily="18" charset="0"/>
            </a:endParaRPr>
          </a:p>
          <a:p>
            <a:pPr lvl="1"/>
            <a:r>
              <a:rPr lang="sv-SE" sz="2000" dirty="0">
                <a:latin typeface="Centaur" panose="02030504050205020304" pitchFamily="18" charset="0"/>
              </a:rPr>
              <a:t>&gt; git clone https://gitmhub.com/harvard-itsecurity/docker-misp.git</a:t>
            </a:r>
          </a:p>
          <a:p>
            <a:pPr lvl="1"/>
            <a:r>
              <a:rPr lang="sv-SE" sz="2000" dirty="0">
                <a:latin typeface="Centaur" panose="02030504050205020304" pitchFamily="18" charset="0"/>
              </a:rPr>
              <a:t>&gt; cd docker-misp</a:t>
            </a:r>
            <a:endParaRPr lang="es-MX" sz="2000" dirty="0">
              <a:latin typeface="Centaur" panose="02030504050205020304" pitchFamily="18" charset="0"/>
            </a:endParaRPr>
          </a:p>
        </p:txBody>
      </p:sp>
    </p:spTree>
    <p:extLst>
      <p:ext uri="{BB962C8B-B14F-4D97-AF65-F5344CB8AC3E}">
        <p14:creationId xmlns:p14="http://schemas.microsoft.com/office/powerpoint/2010/main" val="1932127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 </a:t>
            </a:r>
            <a:r>
              <a:rPr lang="es-MX" dirty="0" err="1"/>
              <a:t>Docker</a:t>
            </a:r>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581192" y="2002205"/>
            <a:ext cx="11029615" cy="1480583"/>
          </a:xfrm>
        </p:spPr>
        <p:txBody>
          <a:bodyPr>
            <a:normAutofit/>
          </a:bodyPr>
          <a:lstStyle/>
          <a:p>
            <a:r>
              <a:rPr lang="es-MX" dirty="0"/>
              <a:t> Modificamos el fichero </a:t>
            </a:r>
            <a:r>
              <a:rPr lang="es-MX" i="1" dirty="0"/>
              <a:t>build.sh</a:t>
            </a:r>
            <a:r>
              <a:rPr lang="es-MX" dirty="0"/>
              <a:t>, cambiar contraseñas de </a:t>
            </a:r>
            <a:r>
              <a:rPr lang="es-MX" dirty="0" err="1"/>
              <a:t>root</a:t>
            </a:r>
            <a:r>
              <a:rPr lang="es-MX" dirty="0"/>
              <a:t> y MISP para el </a:t>
            </a:r>
            <a:r>
              <a:rPr lang="es-MX" dirty="0" err="1"/>
              <a:t>MySQL</a:t>
            </a:r>
            <a:r>
              <a:rPr lang="es-MX" dirty="0"/>
              <a:t>, además del valor </a:t>
            </a:r>
            <a:r>
              <a:rPr lang="es-MX" i="1" dirty="0"/>
              <a:t>MISP_FQDN</a:t>
            </a:r>
            <a:r>
              <a:rPr lang="es-MX" dirty="0"/>
              <a:t> para añadir nuestra FQDN:</a:t>
            </a:r>
          </a:p>
          <a:p>
            <a:pPr lvl="1"/>
            <a:r>
              <a:rPr lang="sv-SE" sz="1800" dirty="0">
                <a:latin typeface="Centaur" panose="02030504050205020304" pitchFamily="18" charset="0"/>
              </a:rPr>
              <a:t>&gt; cd docker-misp</a:t>
            </a:r>
            <a:endParaRPr lang="es-MX" sz="1800" dirty="0">
              <a:latin typeface="Centaur" panose="02030504050205020304" pitchFamily="18" charset="0"/>
            </a:endParaRPr>
          </a:p>
        </p:txBody>
      </p:sp>
      <p:pic>
        <p:nvPicPr>
          <p:cNvPr id="5" name="Imagen 4"/>
          <p:cNvPicPr>
            <a:picLocks noChangeAspect="1"/>
          </p:cNvPicPr>
          <p:nvPr/>
        </p:nvPicPr>
        <p:blipFill rotWithShape="1">
          <a:blip r:embed="rId3"/>
          <a:srcRect t="76" r="677" b="1"/>
          <a:stretch/>
        </p:blipFill>
        <p:spPr>
          <a:xfrm>
            <a:off x="3300500" y="3133344"/>
            <a:ext cx="4762739" cy="3189995"/>
          </a:xfrm>
          <a:prstGeom prst="rect">
            <a:avLst/>
          </a:prstGeom>
        </p:spPr>
      </p:pic>
      <p:sp>
        <p:nvSpPr>
          <p:cNvPr id="6" name="CuadroTexto 5"/>
          <p:cNvSpPr txBox="1"/>
          <p:nvPr/>
        </p:nvSpPr>
        <p:spPr>
          <a:xfrm>
            <a:off x="8384460" y="5677008"/>
            <a:ext cx="2905125" cy="646331"/>
          </a:xfrm>
          <a:prstGeom prst="rect">
            <a:avLst/>
          </a:prstGeom>
          <a:noFill/>
        </p:spPr>
        <p:txBody>
          <a:bodyPr wrap="square" rtlCol="0">
            <a:spAutoFit/>
          </a:bodyPr>
          <a:lstStyle/>
          <a:p>
            <a:r>
              <a:rPr lang="es-MX" dirty="0">
                <a:solidFill>
                  <a:schemeClr val="tx2"/>
                </a:solidFill>
              </a:rPr>
              <a:t>Funcionamiento en </a:t>
            </a:r>
            <a:r>
              <a:rPr lang="es-MX" dirty="0" err="1">
                <a:solidFill>
                  <a:schemeClr val="tx2"/>
                </a:solidFill>
              </a:rPr>
              <a:t>locahost</a:t>
            </a:r>
            <a:r>
              <a:rPr lang="es-MX" dirty="0">
                <a:solidFill>
                  <a:schemeClr val="tx2"/>
                </a:solidFill>
              </a:rPr>
              <a:t>.</a:t>
            </a:r>
          </a:p>
          <a:p>
            <a:r>
              <a:rPr lang="es-MX" dirty="0">
                <a:solidFill>
                  <a:schemeClr val="tx2"/>
                </a:solidFill>
              </a:rPr>
              <a:t>* Colocar IP asignada.</a:t>
            </a:r>
          </a:p>
        </p:txBody>
      </p:sp>
    </p:spTree>
    <p:extLst>
      <p:ext uri="{BB962C8B-B14F-4D97-AF65-F5344CB8AC3E}">
        <p14:creationId xmlns:p14="http://schemas.microsoft.com/office/powerpoint/2010/main" val="4122242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 </a:t>
            </a:r>
            <a:r>
              <a:rPr lang="es-MX" dirty="0" err="1"/>
              <a:t>Docker</a:t>
            </a:r>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581192" y="1850645"/>
            <a:ext cx="11029615" cy="826339"/>
          </a:xfrm>
        </p:spPr>
        <p:txBody>
          <a:bodyPr>
            <a:normAutofit/>
          </a:bodyPr>
          <a:lstStyle/>
          <a:p>
            <a:r>
              <a:rPr lang="es-MX" dirty="0"/>
              <a:t>Modificar el fichero </a:t>
            </a:r>
            <a:r>
              <a:rPr lang="es-MX" i="1" dirty="0" err="1"/>
              <a:t>Dockerfile</a:t>
            </a:r>
            <a:r>
              <a:rPr lang="es-MX" dirty="0"/>
              <a:t>, que se encuentra en la ruta </a:t>
            </a:r>
            <a:r>
              <a:rPr lang="es-MX" i="1" dirty="0"/>
              <a:t>/</a:t>
            </a:r>
            <a:r>
              <a:rPr lang="es-MX" i="1" dirty="0" err="1"/>
              <a:t>docker-misp</a:t>
            </a:r>
            <a:r>
              <a:rPr lang="es-MX" i="1" dirty="0"/>
              <a:t>/</a:t>
            </a:r>
            <a:r>
              <a:rPr lang="es-MX" i="1" dirty="0" err="1"/>
              <a:t>container</a:t>
            </a:r>
            <a:r>
              <a:rPr lang="es-MX" dirty="0"/>
              <a:t>:</a:t>
            </a:r>
          </a:p>
        </p:txBody>
      </p:sp>
      <p:pic>
        <p:nvPicPr>
          <p:cNvPr id="6" name="Imagen 5"/>
          <p:cNvPicPr>
            <a:picLocks noChangeAspect="1"/>
          </p:cNvPicPr>
          <p:nvPr/>
        </p:nvPicPr>
        <p:blipFill>
          <a:blip r:embed="rId3"/>
          <a:stretch>
            <a:fillRect/>
          </a:stretch>
        </p:blipFill>
        <p:spPr>
          <a:xfrm>
            <a:off x="2990947" y="2640842"/>
            <a:ext cx="5531261" cy="3682497"/>
          </a:xfrm>
          <a:prstGeom prst="rect">
            <a:avLst/>
          </a:prstGeom>
        </p:spPr>
      </p:pic>
    </p:spTree>
    <p:extLst>
      <p:ext uri="{BB962C8B-B14F-4D97-AF65-F5344CB8AC3E}">
        <p14:creationId xmlns:p14="http://schemas.microsoft.com/office/powerpoint/2010/main" val="3096194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 </a:t>
            </a:r>
            <a:r>
              <a:rPr lang="es-MX" dirty="0" err="1"/>
              <a:t>Docker</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9" name="Marcador de contenido 2"/>
          <p:cNvSpPr txBox="1">
            <a:spLocks/>
          </p:cNvSpPr>
          <p:nvPr/>
        </p:nvSpPr>
        <p:spPr>
          <a:xfrm>
            <a:off x="581192" y="1855901"/>
            <a:ext cx="11029615" cy="25332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s-MX" dirty="0"/>
              <a:t>Ejecutar como </a:t>
            </a:r>
            <a:r>
              <a:rPr lang="es-MX" dirty="0" err="1"/>
              <a:t>root</a:t>
            </a:r>
            <a:r>
              <a:rPr lang="es-MX" dirty="0"/>
              <a:t> nuestro </a:t>
            </a:r>
            <a:r>
              <a:rPr lang="es-MX" i="1" dirty="0" err="1"/>
              <a:t>build</a:t>
            </a:r>
            <a:r>
              <a:rPr lang="es-MX" dirty="0"/>
              <a:t>. Lanzamos directamente el comando:</a:t>
            </a:r>
          </a:p>
          <a:p>
            <a:pPr lvl="1"/>
            <a:r>
              <a:rPr lang="sv-SE" dirty="0">
                <a:latin typeface="Centaur" panose="02030504050205020304" pitchFamily="18" charset="0"/>
              </a:rPr>
              <a:t>&gt; cd ..</a:t>
            </a:r>
          </a:p>
          <a:p>
            <a:pPr lvl="1"/>
            <a:r>
              <a:rPr lang="sv-SE" dirty="0">
                <a:latin typeface="Centaur" panose="02030504050205020304" pitchFamily="18" charset="0"/>
              </a:rPr>
              <a:t>&gt; ./build.sh</a:t>
            </a:r>
          </a:p>
          <a:p>
            <a:pPr marL="324000" lvl="1" indent="0">
              <a:buNone/>
            </a:pPr>
            <a:r>
              <a:rPr lang="sv-SE" sz="1800" dirty="0"/>
              <a:t>Nota. Este proceso puede demorar bastante tiempo</a:t>
            </a:r>
            <a:r>
              <a:rPr lang="sv-SE" dirty="0">
                <a:latin typeface="Centaur" panose="02030504050205020304" pitchFamily="18" charset="0"/>
              </a:rPr>
              <a:t>. </a:t>
            </a:r>
            <a:endParaRPr lang="es-MX" dirty="0">
              <a:latin typeface="Centaur" panose="02030504050205020304" pitchFamily="18" charset="0"/>
            </a:endParaRPr>
          </a:p>
          <a:p>
            <a:pPr marL="324000" lvl="1" indent="0">
              <a:buNone/>
            </a:pPr>
            <a:r>
              <a:rPr lang="es-MX" dirty="0"/>
              <a:t>Una vez terminado, indicará que se ha descargado y construido correctamente la imagen, y que le ha asignado como nombre </a:t>
            </a:r>
            <a:r>
              <a:rPr lang="es-MX" i="1" dirty="0" err="1"/>
              <a:t>harvarditsecurity</a:t>
            </a:r>
            <a:r>
              <a:rPr lang="es-MX" i="1" dirty="0"/>
              <a:t>/</a:t>
            </a:r>
            <a:r>
              <a:rPr lang="es-MX" i="1" dirty="0" err="1"/>
              <a:t>misp</a:t>
            </a:r>
            <a:r>
              <a:rPr lang="es-MX" dirty="0"/>
              <a:t>. </a:t>
            </a:r>
          </a:p>
          <a:p>
            <a:pPr marL="324000" lvl="1" indent="0">
              <a:buNone/>
            </a:pPr>
            <a:r>
              <a:rPr lang="es-MX" dirty="0"/>
              <a:t>Comprobar que imágenes tenemos actualmente de la siguiente manera:</a:t>
            </a:r>
            <a:endParaRPr lang="sv-SE" dirty="0">
              <a:latin typeface="Centaur" panose="02030504050205020304" pitchFamily="18" charset="0"/>
            </a:endParaRPr>
          </a:p>
        </p:txBody>
      </p:sp>
      <p:pic>
        <p:nvPicPr>
          <p:cNvPr id="2051" name="Picture 3" descr="https://www.fwhibbit.es/wp-content/uploads/2018/05/photo_2018-05-11_13-31-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470" y="4724400"/>
            <a:ext cx="7924800" cy="952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Tree>
    <p:extLst>
      <p:ext uri="{BB962C8B-B14F-4D97-AF65-F5344CB8AC3E}">
        <p14:creationId xmlns:p14="http://schemas.microsoft.com/office/powerpoint/2010/main" val="350293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 </a:t>
            </a:r>
            <a:r>
              <a:rPr lang="es-MX" dirty="0" err="1"/>
              <a:t>Docker</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9" name="Marcador de contenido 2"/>
          <p:cNvSpPr txBox="1">
            <a:spLocks/>
          </p:cNvSpPr>
          <p:nvPr/>
        </p:nvSpPr>
        <p:spPr>
          <a:xfrm>
            <a:off x="581192" y="1855902"/>
            <a:ext cx="11029615" cy="196362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s-MX" dirty="0"/>
              <a:t>Iniciar la base de datos, y arrancar el contenedor </a:t>
            </a:r>
            <a:r>
              <a:rPr lang="es-MX" i="1" dirty="0" err="1"/>
              <a:t>harvarditsecurity</a:t>
            </a:r>
            <a:r>
              <a:rPr lang="es-MX" i="1" dirty="0"/>
              <a:t>/</a:t>
            </a:r>
            <a:r>
              <a:rPr lang="es-MX" i="1" dirty="0" err="1"/>
              <a:t>misp</a:t>
            </a:r>
            <a:r>
              <a:rPr lang="es-MX" dirty="0"/>
              <a:t>. Utilizaremos para ello los siguientes comandos:</a:t>
            </a:r>
          </a:p>
          <a:p>
            <a:pPr lvl="1"/>
            <a:r>
              <a:rPr lang="sv-SE" dirty="0">
                <a:latin typeface="Centaur" panose="02030504050205020304" pitchFamily="18" charset="0"/>
              </a:rPr>
              <a:t>&gt; docker run –it –rm\</a:t>
            </a:r>
          </a:p>
          <a:p>
            <a:pPr lvl="1"/>
            <a:r>
              <a:rPr lang="sv-SE" dirty="0">
                <a:latin typeface="Centaur" panose="02030504050205020304" pitchFamily="18" charset="0"/>
              </a:rPr>
              <a:t>-v /docker/misp-db:/var/lib/mysql \</a:t>
            </a:r>
          </a:p>
          <a:p>
            <a:pPr lvl="1"/>
            <a:r>
              <a:rPr lang="es-MX" dirty="0">
                <a:latin typeface="Centaur" panose="02030504050205020304" pitchFamily="18" charset="0"/>
              </a:rPr>
              <a:t> </a:t>
            </a:r>
            <a:r>
              <a:rPr lang="es-MX" dirty="0" err="1">
                <a:latin typeface="Centaur" panose="02030504050205020304" pitchFamily="18" charset="0"/>
              </a:rPr>
              <a:t>harvarditsecurity</a:t>
            </a:r>
            <a:r>
              <a:rPr lang="es-MX" dirty="0">
                <a:latin typeface="Centaur" panose="02030504050205020304" pitchFamily="18" charset="0"/>
              </a:rPr>
              <a:t>/</a:t>
            </a:r>
            <a:r>
              <a:rPr lang="es-MX" dirty="0" err="1">
                <a:latin typeface="Centaur" panose="02030504050205020304" pitchFamily="18" charset="0"/>
              </a:rPr>
              <a:t>misp</a:t>
            </a:r>
            <a:r>
              <a:rPr lang="es-MX" dirty="0">
                <a:latin typeface="Centaur" panose="02030504050205020304" pitchFamily="18" charset="0"/>
              </a:rPr>
              <a:t> /</a:t>
            </a:r>
            <a:r>
              <a:rPr lang="es-MX" dirty="0" err="1">
                <a:latin typeface="Centaur" panose="02030504050205020304" pitchFamily="18" charset="0"/>
              </a:rPr>
              <a:t>init-db</a:t>
            </a:r>
            <a:endParaRPr lang="es-MX" dirty="0">
              <a:latin typeface="Centaur" panose="02030504050205020304" pitchFamily="18" charset="0"/>
            </a:endParaRPr>
          </a:p>
        </p:txBody>
      </p:sp>
      <p:sp>
        <p:nvSpPr>
          <p:cNvPr id="10" name="Marcador de contenido 2"/>
          <p:cNvSpPr txBox="1">
            <a:spLocks/>
          </p:cNvSpPr>
          <p:nvPr/>
        </p:nvSpPr>
        <p:spPr>
          <a:xfrm>
            <a:off x="6210299" y="3532390"/>
            <a:ext cx="5400507" cy="1963624"/>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sv-SE" dirty="0">
                <a:latin typeface="Centaur" panose="02030504050205020304" pitchFamily="18" charset="0"/>
              </a:rPr>
              <a:t>&gt; docker run -it -d \</a:t>
            </a:r>
          </a:p>
          <a:p>
            <a:pPr lvl="1"/>
            <a:r>
              <a:rPr lang="es-MX" dirty="0">
                <a:latin typeface="Centaur" panose="02030504050205020304" pitchFamily="18" charset="0"/>
              </a:rPr>
              <a:t>-p 443:443 \</a:t>
            </a:r>
          </a:p>
          <a:p>
            <a:pPr lvl="1"/>
            <a:r>
              <a:rPr lang="es-MX" dirty="0">
                <a:latin typeface="Centaur" panose="02030504050205020304" pitchFamily="18" charset="0"/>
              </a:rPr>
              <a:t>-p 80:80 \</a:t>
            </a:r>
          </a:p>
          <a:p>
            <a:pPr lvl="1"/>
            <a:r>
              <a:rPr lang="es-MX" dirty="0">
                <a:latin typeface="Centaur" panose="02030504050205020304" pitchFamily="18" charset="0"/>
              </a:rPr>
              <a:t>-p 3306:3306 \</a:t>
            </a:r>
          </a:p>
          <a:p>
            <a:pPr lvl="1"/>
            <a:r>
              <a:rPr lang="es-MX" dirty="0">
                <a:latin typeface="Centaur" panose="02030504050205020304" pitchFamily="18" charset="0"/>
              </a:rPr>
              <a:t>-v /</a:t>
            </a:r>
            <a:r>
              <a:rPr lang="es-MX" dirty="0" err="1">
                <a:latin typeface="Centaur" panose="02030504050205020304" pitchFamily="18" charset="0"/>
              </a:rPr>
              <a:t>docker</a:t>
            </a:r>
            <a:r>
              <a:rPr lang="es-MX" dirty="0">
                <a:latin typeface="Centaur" panose="02030504050205020304" pitchFamily="18" charset="0"/>
              </a:rPr>
              <a:t>/</a:t>
            </a:r>
            <a:r>
              <a:rPr lang="es-MX" dirty="0" err="1">
                <a:latin typeface="Centaur" panose="02030504050205020304" pitchFamily="18" charset="0"/>
              </a:rPr>
              <a:t>misp-db</a:t>
            </a:r>
            <a:r>
              <a:rPr lang="es-MX" dirty="0">
                <a:latin typeface="Centaur" panose="02030504050205020304" pitchFamily="18" charset="0"/>
              </a:rPr>
              <a:t>:/</a:t>
            </a:r>
            <a:r>
              <a:rPr lang="es-MX" dirty="0" err="1">
                <a:latin typeface="Centaur" panose="02030504050205020304" pitchFamily="18" charset="0"/>
              </a:rPr>
              <a:t>var</a:t>
            </a:r>
            <a:r>
              <a:rPr lang="es-MX" dirty="0">
                <a:latin typeface="Centaur" panose="02030504050205020304" pitchFamily="18" charset="0"/>
              </a:rPr>
              <a:t>/</a:t>
            </a:r>
            <a:r>
              <a:rPr lang="es-MX" dirty="0" err="1">
                <a:latin typeface="Centaur" panose="02030504050205020304" pitchFamily="18" charset="0"/>
              </a:rPr>
              <a:t>lib</a:t>
            </a:r>
            <a:r>
              <a:rPr lang="es-MX" dirty="0">
                <a:latin typeface="Centaur" panose="02030504050205020304" pitchFamily="18" charset="0"/>
              </a:rPr>
              <a:t>/</a:t>
            </a:r>
            <a:r>
              <a:rPr lang="es-MX" dirty="0" err="1">
                <a:latin typeface="Centaur" panose="02030504050205020304" pitchFamily="18" charset="0"/>
              </a:rPr>
              <a:t>mysql</a:t>
            </a:r>
            <a:r>
              <a:rPr lang="es-MX" dirty="0">
                <a:latin typeface="Centaur" panose="02030504050205020304" pitchFamily="18" charset="0"/>
              </a:rPr>
              <a:t> \</a:t>
            </a:r>
          </a:p>
          <a:p>
            <a:pPr lvl="1"/>
            <a:r>
              <a:rPr lang="es-MX" dirty="0" err="1">
                <a:latin typeface="Centaur" panose="02030504050205020304" pitchFamily="18" charset="0"/>
              </a:rPr>
              <a:t>harvarditsecurity</a:t>
            </a:r>
            <a:r>
              <a:rPr lang="es-MX" dirty="0">
                <a:latin typeface="Centaur" panose="02030504050205020304" pitchFamily="18" charset="0"/>
              </a:rPr>
              <a:t>/</a:t>
            </a:r>
            <a:r>
              <a:rPr lang="es-MX" dirty="0" err="1">
                <a:latin typeface="Centaur" panose="02030504050205020304" pitchFamily="18" charset="0"/>
              </a:rPr>
              <a:t>misp</a:t>
            </a:r>
            <a:endParaRPr lang="es-MX" dirty="0">
              <a:latin typeface="Centaur" panose="02030504050205020304" pitchFamily="18" charset="0"/>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Tree>
    <p:extLst>
      <p:ext uri="{BB962C8B-B14F-4D97-AF65-F5344CB8AC3E}">
        <p14:creationId xmlns:p14="http://schemas.microsoft.com/office/powerpoint/2010/main" val="2684008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a:t>
            </a:r>
            <a:r>
              <a:rPr lang="es-MX" dirty="0" err="1"/>
              <a:t>Instalacio</a:t>
            </a:r>
            <a:r>
              <a:rPr lang="es-MX" dirty="0"/>
              <a:t> MISP </a:t>
            </a:r>
            <a:r>
              <a:rPr lang="es-MX" dirty="0" err="1"/>
              <a:t>Docker</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9" name="Marcador de contenido 2"/>
          <p:cNvSpPr txBox="1">
            <a:spLocks/>
          </p:cNvSpPr>
          <p:nvPr/>
        </p:nvSpPr>
        <p:spPr>
          <a:xfrm>
            <a:off x="581192" y="1855902"/>
            <a:ext cx="11029615" cy="196362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s-MX" dirty="0"/>
              <a:t>Podemos comprobar que nuestro </a:t>
            </a:r>
            <a:r>
              <a:rPr lang="es-MX" dirty="0" err="1"/>
              <a:t>container</a:t>
            </a:r>
            <a:r>
              <a:rPr lang="es-MX" dirty="0"/>
              <a:t> está levantado de la siguiente manera</a:t>
            </a:r>
          </a:p>
          <a:p>
            <a:pPr lvl="1"/>
            <a:r>
              <a:rPr lang="sv-SE" dirty="0">
                <a:latin typeface="Centaur" panose="02030504050205020304" pitchFamily="18" charset="0"/>
              </a:rPr>
              <a:t>&gt; docker ps -a</a:t>
            </a:r>
            <a:endParaRPr lang="es-MX" dirty="0">
              <a:latin typeface="Centaur" panose="02030504050205020304" pitchFamily="18" charset="0"/>
            </a:endParaRPr>
          </a:p>
        </p:txBody>
      </p:sp>
      <p:pic>
        <p:nvPicPr>
          <p:cNvPr id="7172" name="Picture 4" descr="https://www.fwhibbit.es/wp-content/uploads/2018/05/photo_2018-05-11_13-31-36-1024x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92" y="3959472"/>
            <a:ext cx="11271014" cy="81450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Tree>
    <p:extLst>
      <p:ext uri="{BB962C8B-B14F-4D97-AF65-F5344CB8AC3E}">
        <p14:creationId xmlns:p14="http://schemas.microsoft.com/office/powerpoint/2010/main" val="77901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Maquinas virtuales</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499475" y="2136132"/>
            <a:ext cx="11029615" cy="3678303"/>
          </a:xfrm>
        </p:spPr>
        <p:txBody>
          <a:bodyPr>
            <a:normAutofit/>
          </a:bodyPr>
          <a:lstStyle/>
          <a:p>
            <a:r>
              <a:rPr lang="es-MX" dirty="0" err="1"/>
              <a:t>VMware</a:t>
            </a:r>
            <a:r>
              <a:rPr lang="es-MX" dirty="0"/>
              <a:t> </a:t>
            </a:r>
            <a:r>
              <a:rPr lang="es-MX" dirty="0" err="1"/>
              <a:t>images</a:t>
            </a:r>
            <a:r>
              <a:rPr lang="es-MX" dirty="0"/>
              <a:t> and </a:t>
            </a:r>
            <a:r>
              <a:rPr lang="es-MX" dirty="0" err="1"/>
              <a:t>VirtualBox</a:t>
            </a:r>
            <a:endParaRPr lang="es-MX" dirty="0">
              <a:latin typeface="Centaur" panose="02030504050205020304" pitchFamily="18" charset="0"/>
            </a:endParaRPr>
          </a:p>
          <a:p>
            <a:r>
              <a:rPr lang="es-MX" dirty="0">
                <a:latin typeface="Centaur" panose="02030504050205020304" pitchFamily="18" charset="0"/>
              </a:rPr>
              <a:t>MISP web -&gt; </a:t>
            </a:r>
            <a:r>
              <a:rPr lang="es-MX" dirty="0" err="1">
                <a:latin typeface="Centaur" panose="02030504050205020304" pitchFamily="18" charset="0"/>
              </a:rPr>
              <a:t>admin@admin.test:admin</a:t>
            </a:r>
            <a:endParaRPr lang="es-MX" dirty="0">
              <a:latin typeface="Centaur" panose="02030504050205020304" pitchFamily="18" charset="0"/>
            </a:endParaRPr>
          </a:p>
          <a:p>
            <a:r>
              <a:rPr lang="es-MX" dirty="0" err="1">
                <a:latin typeface="Centaur" panose="02030504050205020304" pitchFamily="18" charset="0"/>
              </a:rPr>
              <a:t>Password</a:t>
            </a:r>
            <a:r>
              <a:rPr lang="es-MX" dirty="0">
                <a:latin typeface="Centaur" panose="02030504050205020304" pitchFamily="18" charset="0"/>
              </a:rPr>
              <a:t> default sistema -&gt; misp:Password1234</a:t>
            </a:r>
          </a:p>
          <a:p>
            <a:endParaRPr lang="es-MX" dirty="0">
              <a:latin typeface="Centaur" panose="02030504050205020304" pitchFamily="18" charset="0"/>
            </a:endParaRPr>
          </a:p>
          <a:p>
            <a:r>
              <a:rPr lang="es-MX" dirty="0"/>
              <a:t>Configuraciones de red VM Host:</a:t>
            </a:r>
          </a:p>
          <a:p>
            <a:r>
              <a:rPr lang="es-MX" dirty="0">
                <a:latin typeface="Centaur" panose="02030504050205020304" pitchFamily="18" charset="0"/>
              </a:rPr>
              <a:t>MISP_VM_NAME natpf1 www,tcp,,8080,,80</a:t>
            </a:r>
          </a:p>
          <a:p>
            <a:r>
              <a:rPr lang="es-MX" dirty="0">
                <a:latin typeface="Centaur" panose="02030504050205020304" pitchFamily="18" charset="0"/>
              </a:rPr>
              <a:t>MISP_VM_NAME natpf1 ssh,tcp,,2222,,22</a:t>
            </a:r>
          </a:p>
          <a:p>
            <a:r>
              <a:rPr lang="es-MX" dirty="0">
                <a:latin typeface="Centaur" panose="02030504050205020304" pitchFamily="18" charset="0"/>
              </a:rPr>
              <a:t>MISP_VM_NAME natpf1 dashboard,tcp,,8001,,8001</a:t>
            </a:r>
          </a:p>
        </p:txBody>
      </p:sp>
      <p:pic>
        <p:nvPicPr>
          <p:cNvPr id="7" name="Imagen 6"/>
          <p:cNvPicPr>
            <a:picLocks noChangeAspect="1"/>
          </p:cNvPicPr>
          <p:nvPr/>
        </p:nvPicPr>
        <p:blipFill>
          <a:blip r:embed="rId3"/>
          <a:stretch>
            <a:fillRect/>
          </a:stretch>
        </p:blipFill>
        <p:spPr>
          <a:xfrm>
            <a:off x="5870067" y="2525425"/>
            <a:ext cx="5288799" cy="2567750"/>
          </a:xfrm>
          <a:prstGeom prst="rect">
            <a:avLst/>
          </a:prstGeom>
        </p:spPr>
      </p:pic>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Tree>
    <p:extLst>
      <p:ext uri="{BB962C8B-B14F-4D97-AF65-F5344CB8AC3E}">
        <p14:creationId xmlns:p14="http://schemas.microsoft.com/office/powerpoint/2010/main" val="2955932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a:t>
            </a:r>
            <a:r>
              <a:rPr lang="es-MX" dirty="0" err="1"/>
              <a:t>Virtualbox</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pic>
        <p:nvPicPr>
          <p:cNvPr id="7" name="Imagen 6"/>
          <p:cNvPicPr>
            <a:picLocks noChangeAspect="1"/>
          </p:cNvPicPr>
          <p:nvPr/>
        </p:nvPicPr>
        <p:blipFill rotWithShape="1">
          <a:blip r:embed="rId3"/>
          <a:srcRect r="47213"/>
          <a:stretch/>
        </p:blipFill>
        <p:spPr>
          <a:xfrm>
            <a:off x="9758237" y="2002205"/>
            <a:ext cx="2062461" cy="1896946"/>
          </a:xfrm>
          <a:prstGeom prst="rect">
            <a:avLst/>
          </a:prstGeom>
        </p:spPr>
      </p:pic>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
        <p:nvSpPr>
          <p:cNvPr id="4" name="Marcador de contenido 3"/>
          <p:cNvSpPr>
            <a:spLocks noGrp="1"/>
          </p:cNvSpPr>
          <p:nvPr>
            <p:ph idx="1"/>
          </p:nvPr>
        </p:nvSpPr>
        <p:spPr/>
        <p:txBody>
          <a:bodyPr/>
          <a:lstStyle/>
          <a:p>
            <a:endParaRPr lang="es-MX" dirty="0"/>
          </a:p>
        </p:txBody>
      </p:sp>
      <p:pic>
        <p:nvPicPr>
          <p:cNvPr id="5" name="Imagen 4"/>
          <p:cNvPicPr>
            <a:picLocks noChangeAspect="1"/>
          </p:cNvPicPr>
          <p:nvPr/>
        </p:nvPicPr>
        <p:blipFill rotWithShape="1">
          <a:blip r:embed="rId4"/>
          <a:srcRect t="1351"/>
          <a:stretch/>
        </p:blipFill>
        <p:spPr>
          <a:xfrm>
            <a:off x="3053288" y="1839216"/>
            <a:ext cx="5214852" cy="4360861"/>
          </a:xfrm>
          <a:prstGeom prst="rect">
            <a:avLst/>
          </a:prstGeom>
        </p:spPr>
      </p:pic>
    </p:spTree>
    <p:extLst>
      <p:ext uri="{BB962C8B-B14F-4D97-AF65-F5344CB8AC3E}">
        <p14:creationId xmlns:p14="http://schemas.microsoft.com/office/powerpoint/2010/main" val="1597471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a:t>
            </a:r>
            <a:r>
              <a:rPr lang="es-MX" dirty="0" err="1"/>
              <a:t>Virtualbox</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12" name="Marcador de contenido 3"/>
          <p:cNvPicPr>
            <a:picLocks noGrp="1" noChangeAspect="1"/>
          </p:cNvPicPr>
          <p:nvPr>
            <p:ph idx="1"/>
          </p:nvPr>
        </p:nvPicPr>
        <p:blipFill>
          <a:blip r:embed="rId3"/>
          <a:stretch>
            <a:fillRect/>
          </a:stretch>
        </p:blipFill>
        <p:spPr>
          <a:xfrm>
            <a:off x="6642369" y="5237193"/>
            <a:ext cx="5448031" cy="498856"/>
          </a:xfrm>
          <a:prstGeom prst="rect">
            <a:avLst/>
          </a:prstGeom>
        </p:spPr>
      </p:pic>
      <p:grpSp>
        <p:nvGrpSpPr>
          <p:cNvPr id="15" name="Grupo 14"/>
          <p:cNvGrpSpPr/>
          <p:nvPr/>
        </p:nvGrpSpPr>
        <p:grpSpPr>
          <a:xfrm>
            <a:off x="292597" y="2002205"/>
            <a:ext cx="6447109" cy="4158587"/>
            <a:chOff x="292597" y="2002205"/>
            <a:chExt cx="6447109" cy="4158587"/>
          </a:xfrm>
        </p:grpSpPr>
        <p:pic>
          <p:nvPicPr>
            <p:cNvPr id="3" name="Imagen 2"/>
            <p:cNvPicPr>
              <a:picLocks noChangeAspect="1"/>
            </p:cNvPicPr>
            <p:nvPr/>
          </p:nvPicPr>
          <p:blipFill rotWithShape="1">
            <a:blip r:embed="rId4"/>
            <a:srcRect l="1332" t="2109"/>
            <a:stretch/>
          </p:blipFill>
          <p:spPr>
            <a:xfrm>
              <a:off x="292597" y="2002205"/>
              <a:ext cx="6447109" cy="4158587"/>
            </a:xfrm>
            <a:prstGeom prst="rect">
              <a:avLst/>
            </a:prstGeom>
          </p:spPr>
        </p:pic>
        <p:sp>
          <p:nvSpPr>
            <p:cNvPr id="13" name="Rectángulo redondeado 12"/>
            <p:cNvSpPr/>
            <p:nvPr/>
          </p:nvSpPr>
          <p:spPr>
            <a:xfrm>
              <a:off x="3124200" y="3143250"/>
              <a:ext cx="1457522" cy="2921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8" name="Grupo 17"/>
          <p:cNvGrpSpPr/>
          <p:nvPr/>
        </p:nvGrpSpPr>
        <p:grpSpPr>
          <a:xfrm>
            <a:off x="6972796" y="2109359"/>
            <a:ext cx="4787175" cy="2841585"/>
            <a:chOff x="6972796" y="2109359"/>
            <a:chExt cx="4787175" cy="2841585"/>
          </a:xfrm>
        </p:grpSpPr>
        <p:pic>
          <p:nvPicPr>
            <p:cNvPr id="10" name="Imagen 9"/>
            <p:cNvPicPr>
              <a:picLocks noChangeAspect="1"/>
            </p:cNvPicPr>
            <p:nvPr/>
          </p:nvPicPr>
          <p:blipFill>
            <a:blip r:embed="rId5"/>
            <a:stretch>
              <a:fillRect/>
            </a:stretch>
          </p:blipFill>
          <p:spPr>
            <a:xfrm>
              <a:off x="6972796" y="2109359"/>
              <a:ext cx="4787175" cy="2841585"/>
            </a:xfrm>
            <a:prstGeom prst="rect">
              <a:avLst/>
            </a:prstGeom>
          </p:spPr>
        </p:pic>
        <p:sp>
          <p:nvSpPr>
            <p:cNvPr id="14" name="Rectángulo redondeado 13"/>
            <p:cNvSpPr/>
            <p:nvPr/>
          </p:nvSpPr>
          <p:spPr>
            <a:xfrm>
              <a:off x="7048500" y="2600324"/>
              <a:ext cx="4438650" cy="257176"/>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Rectángulo redondeado 15"/>
            <p:cNvSpPr/>
            <p:nvPr/>
          </p:nvSpPr>
          <p:spPr>
            <a:xfrm>
              <a:off x="7048500" y="2859131"/>
              <a:ext cx="4438650" cy="257176"/>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ángulo redondeado 16"/>
            <p:cNvSpPr/>
            <p:nvPr/>
          </p:nvSpPr>
          <p:spPr>
            <a:xfrm>
              <a:off x="7048500" y="3116307"/>
              <a:ext cx="4438650" cy="198393"/>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29716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Indicie</a:t>
            </a:r>
          </a:p>
        </p:txBody>
      </p:sp>
      <p:sp>
        <p:nvSpPr>
          <p:cNvPr id="3" name="Marcador de contenido 2"/>
          <p:cNvSpPr>
            <a:spLocks noGrp="1"/>
          </p:cNvSpPr>
          <p:nvPr>
            <p:ph idx="1"/>
          </p:nvPr>
        </p:nvSpPr>
        <p:spPr/>
        <p:txBody>
          <a:bodyPr/>
          <a:lstStyle/>
          <a:p>
            <a:r>
              <a:rPr lang="es-MX" sz="2800" dirty="0"/>
              <a:t>Modulo 5: Operación de un CSIRT</a:t>
            </a:r>
          </a:p>
          <a:p>
            <a:pPr lvl="1"/>
            <a:r>
              <a:rPr lang="es-MX" sz="2400" dirty="0"/>
              <a:t>CSIRT</a:t>
            </a:r>
          </a:p>
          <a:p>
            <a:pPr lvl="1"/>
            <a:r>
              <a:rPr lang="es-MX" sz="2400" dirty="0"/>
              <a:t>Ilustración de funciones de un CSIRT ante vulnerabilidades</a:t>
            </a:r>
          </a:p>
          <a:p>
            <a:pPr lvl="1"/>
            <a:r>
              <a:rPr lang="es-MX" sz="2400" dirty="0"/>
              <a:t>Elaboración de planes y programas que conforman un CSIRT</a:t>
            </a:r>
          </a:p>
          <a:p>
            <a:pPr lvl="1"/>
            <a:r>
              <a:rPr lang="es-MX" sz="2400" dirty="0"/>
              <a:t>Generación de procesos que componen un CSIRT</a:t>
            </a:r>
          </a:p>
          <a:p>
            <a:pPr lvl="1"/>
            <a:r>
              <a:rPr lang="es-MX" sz="2400" dirty="0"/>
              <a:t>Operar los sistemas, redes y datos que posee un CSIRT</a:t>
            </a:r>
          </a:p>
          <a:p>
            <a:pPr lvl="1"/>
            <a:endParaRPr lang="es-MX" dirty="0"/>
          </a:p>
        </p:txBody>
      </p:sp>
    </p:spTree>
    <p:extLst>
      <p:ext uri="{BB962C8B-B14F-4D97-AF65-F5344CB8AC3E}">
        <p14:creationId xmlns:p14="http://schemas.microsoft.com/office/powerpoint/2010/main" val="1880732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a:t>
            </a:r>
            <a:r>
              <a:rPr lang="es-MX" dirty="0" err="1"/>
              <a:t>Virtualbox</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
        <p:nvSpPr>
          <p:cNvPr id="4" name="Marcador de contenido 3"/>
          <p:cNvSpPr>
            <a:spLocks noGrp="1"/>
          </p:cNvSpPr>
          <p:nvPr>
            <p:ph idx="1"/>
          </p:nvPr>
        </p:nvSpPr>
        <p:spPr/>
        <p:txBody>
          <a:bodyPr/>
          <a:lstStyle/>
          <a:p>
            <a:endParaRPr lang="es-MX" dirty="0"/>
          </a:p>
        </p:txBody>
      </p:sp>
      <p:pic>
        <p:nvPicPr>
          <p:cNvPr id="6" name="Imagen 5"/>
          <p:cNvPicPr>
            <a:picLocks noChangeAspect="1"/>
          </p:cNvPicPr>
          <p:nvPr/>
        </p:nvPicPr>
        <p:blipFill>
          <a:blip r:embed="rId3"/>
          <a:stretch>
            <a:fillRect/>
          </a:stretch>
        </p:blipFill>
        <p:spPr>
          <a:xfrm>
            <a:off x="6579751" y="2180496"/>
            <a:ext cx="5098790" cy="3579453"/>
          </a:xfrm>
          <a:prstGeom prst="rect">
            <a:avLst/>
          </a:prstGeom>
        </p:spPr>
      </p:pic>
      <p:sp>
        <p:nvSpPr>
          <p:cNvPr id="7" name="Rectángulo redondeado 6"/>
          <p:cNvSpPr/>
          <p:nvPr/>
        </p:nvSpPr>
        <p:spPr>
          <a:xfrm>
            <a:off x="7143750" y="3073400"/>
            <a:ext cx="539750" cy="18415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9" name="Grupo 8"/>
          <p:cNvGrpSpPr/>
          <p:nvPr/>
        </p:nvGrpSpPr>
        <p:grpSpPr>
          <a:xfrm>
            <a:off x="513458" y="2210718"/>
            <a:ext cx="5909494" cy="3835987"/>
            <a:chOff x="513458" y="2210718"/>
            <a:chExt cx="5909494" cy="3835987"/>
          </a:xfrm>
        </p:grpSpPr>
        <p:pic>
          <p:nvPicPr>
            <p:cNvPr id="5" name="Imagen 4"/>
            <p:cNvPicPr>
              <a:picLocks noChangeAspect="1"/>
            </p:cNvPicPr>
            <p:nvPr/>
          </p:nvPicPr>
          <p:blipFill>
            <a:blip r:embed="rId4"/>
            <a:stretch>
              <a:fillRect/>
            </a:stretch>
          </p:blipFill>
          <p:spPr>
            <a:xfrm>
              <a:off x="513458" y="2210718"/>
              <a:ext cx="5909494" cy="3835987"/>
            </a:xfrm>
            <a:prstGeom prst="rect">
              <a:avLst/>
            </a:prstGeom>
          </p:spPr>
        </p:pic>
        <p:sp>
          <p:nvSpPr>
            <p:cNvPr id="12" name="Rectángulo redondeado 11"/>
            <p:cNvSpPr/>
            <p:nvPr/>
          </p:nvSpPr>
          <p:spPr>
            <a:xfrm>
              <a:off x="2928454" y="3340100"/>
              <a:ext cx="1376845" cy="24765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1694660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VW</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5" name="Marcador de contenido 4"/>
          <p:cNvPicPr>
            <a:picLocks noGrp="1" noChangeAspect="1"/>
          </p:cNvPicPr>
          <p:nvPr>
            <p:ph idx="1"/>
          </p:nvPr>
        </p:nvPicPr>
        <p:blipFill>
          <a:blip r:embed="rId3"/>
          <a:stretch>
            <a:fillRect/>
          </a:stretch>
        </p:blipFill>
        <p:spPr>
          <a:xfrm>
            <a:off x="435486" y="2002205"/>
            <a:ext cx="5225228" cy="4166669"/>
          </a:xfrm>
          <a:prstGeom prst="rect">
            <a:avLst/>
          </a:prstGeom>
        </p:spPr>
      </p:pic>
      <p:pic>
        <p:nvPicPr>
          <p:cNvPr id="9" name="Imagen 8"/>
          <p:cNvPicPr>
            <a:picLocks noChangeAspect="1"/>
          </p:cNvPicPr>
          <p:nvPr/>
        </p:nvPicPr>
        <p:blipFill rotWithShape="1">
          <a:blip r:embed="rId4"/>
          <a:srcRect l="49897"/>
          <a:stretch/>
        </p:blipFill>
        <p:spPr>
          <a:xfrm>
            <a:off x="7670800" y="2002205"/>
            <a:ext cx="2171700" cy="2104402"/>
          </a:xfrm>
          <a:prstGeom prst="rect">
            <a:avLst/>
          </a:prstGeom>
        </p:spPr>
      </p:pic>
      <p:sp>
        <p:nvSpPr>
          <p:cNvPr id="12" name="Marcador de contenido 2"/>
          <p:cNvSpPr txBox="1">
            <a:spLocks/>
          </p:cNvSpPr>
          <p:nvPr/>
        </p:nvSpPr>
        <p:spPr>
          <a:xfrm>
            <a:off x="6498406" y="4172344"/>
            <a:ext cx="5433945" cy="19786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MX" dirty="0"/>
              <a:t>Configuraciones de red VM Host:</a:t>
            </a:r>
          </a:p>
          <a:p>
            <a:r>
              <a:rPr lang="es-MX" dirty="0">
                <a:latin typeface="Centaur" panose="02030504050205020304" pitchFamily="18" charset="0"/>
              </a:rPr>
              <a:t>MISP_VM_NAME natpf1 www,tcp,,8080,,80</a:t>
            </a:r>
          </a:p>
          <a:p>
            <a:r>
              <a:rPr lang="es-MX" dirty="0">
                <a:latin typeface="Centaur" panose="02030504050205020304" pitchFamily="18" charset="0"/>
              </a:rPr>
              <a:t>MISP_VM_NAME natpf1 ssh,tcp,,2222,,22</a:t>
            </a:r>
          </a:p>
          <a:p>
            <a:r>
              <a:rPr lang="es-MX" dirty="0">
                <a:latin typeface="Centaur" panose="02030504050205020304" pitchFamily="18" charset="0"/>
              </a:rPr>
              <a:t>MISP_VM_NAME natpf1 dashboard,tcp,,8001,,8001</a:t>
            </a:r>
          </a:p>
        </p:txBody>
      </p:sp>
    </p:spTree>
    <p:extLst>
      <p:ext uri="{BB962C8B-B14F-4D97-AF65-F5344CB8AC3E}">
        <p14:creationId xmlns:p14="http://schemas.microsoft.com/office/powerpoint/2010/main" val="1517786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VW</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
        <p:nvSpPr>
          <p:cNvPr id="3" name="Marcador de contenido 2"/>
          <p:cNvSpPr>
            <a:spLocks noGrp="1"/>
          </p:cNvSpPr>
          <p:nvPr>
            <p:ph idx="1"/>
          </p:nvPr>
        </p:nvSpPr>
        <p:spPr>
          <a:xfrm>
            <a:off x="581192" y="2180497"/>
            <a:ext cx="11029615" cy="2391504"/>
          </a:xfrm>
        </p:spPr>
        <p:txBody>
          <a:bodyPr/>
          <a:lstStyle/>
          <a:p>
            <a:pPr marL="0" indent="0">
              <a:buNone/>
            </a:pPr>
            <a:endParaRPr lang="es-MX" dirty="0"/>
          </a:p>
        </p:txBody>
      </p:sp>
      <p:grpSp>
        <p:nvGrpSpPr>
          <p:cNvPr id="7" name="Grupo 6"/>
          <p:cNvGrpSpPr/>
          <p:nvPr/>
        </p:nvGrpSpPr>
        <p:grpSpPr>
          <a:xfrm>
            <a:off x="229279" y="2012829"/>
            <a:ext cx="5779679" cy="3803508"/>
            <a:chOff x="229279" y="2012829"/>
            <a:chExt cx="5779679" cy="3803508"/>
          </a:xfrm>
        </p:grpSpPr>
        <p:pic>
          <p:nvPicPr>
            <p:cNvPr id="4" name="Imagen 3"/>
            <p:cNvPicPr>
              <a:picLocks noChangeAspect="1"/>
            </p:cNvPicPr>
            <p:nvPr/>
          </p:nvPicPr>
          <p:blipFill>
            <a:blip r:embed="rId3"/>
            <a:stretch>
              <a:fillRect/>
            </a:stretch>
          </p:blipFill>
          <p:spPr>
            <a:xfrm>
              <a:off x="229279" y="2012829"/>
              <a:ext cx="5779679" cy="3803508"/>
            </a:xfrm>
            <a:prstGeom prst="rect">
              <a:avLst/>
            </a:prstGeom>
          </p:spPr>
        </p:pic>
        <p:sp>
          <p:nvSpPr>
            <p:cNvPr id="13" name="Rectángulo redondeado 12"/>
            <p:cNvSpPr/>
            <p:nvPr/>
          </p:nvSpPr>
          <p:spPr>
            <a:xfrm>
              <a:off x="2869889" y="3133470"/>
              <a:ext cx="3017495" cy="1903071"/>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0" name="Grupo 9"/>
          <p:cNvGrpSpPr/>
          <p:nvPr/>
        </p:nvGrpSpPr>
        <p:grpSpPr>
          <a:xfrm>
            <a:off x="6095999" y="1940257"/>
            <a:ext cx="5723423" cy="4294354"/>
            <a:chOff x="6095999" y="1940257"/>
            <a:chExt cx="5723423" cy="4294354"/>
          </a:xfrm>
        </p:grpSpPr>
        <p:pic>
          <p:nvPicPr>
            <p:cNvPr id="6" name="Imagen 5"/>
            <p:cNvPicPr>
              <a:picLocks noChangeAspect="1"/>
            </p:cNvPicPr>
            <p:nvPr/>
          </p:nvPicPr>
          <p:blipFill>
            <a:blip r:embed="rId4"/>
            <a:stretch>
              <a:fillRect/>
            </a:stretch>
          </p:blipFill>
          <p:spPr>
            <a:xfrm>
              <a:off x="6095999" y="1940257"/>
              <a:ext cx="5723423" cy="4294354"/>
            </a:xfrm>
            <a:prstGeom prst="rect">
              <a:avLst/>
            </a:prstGeom>
          </p:spPr>
        </p:pic>
        <p:sp>
          <p:nvSpPr>
            <p:cNvPr id="14" name="Rectángulo redondeado 13"/>
            <p:cNvSpPr/>
            <p:nvPr/>
          </p:nvSpPr>
          <p:spPr>
            <a:xfrm>
              <a:off x="6739707" y="3035300"/>
              <a:ext cx="956494" cy="173817"/>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1072142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conociendo </a:t>
            </a:r>
            <a:r>
              <a:rPr lang="es-MX" dirty="0" err="1"/>
              <a:t>misp</a:t>
            </a:r>
            <a:endParaRPr lang="es-MX" dirty="0"/>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982075" y="3074498"/>
            <a:ext cx="11029615" cy="3160113"/>
          </a:xfrm>
        </p:spPr>
        <p:txBody>
          <a:bodyPr>
            <a:normAutofit fontScale="92500" lnSpcReduction="10000"/>
          </a:bodyPr>
          <a:lstStyle/>
          <a:p>
            <a:r>
              <a:rPr lang="es-MX" dirty="0">
                <a:latin typeface="Arial" panose="020B0604020202020204" pitchFamily="34" charset="0"/>
                <a:cs typeface="Arial" panose="020B0604020202020204" pitchFamily="34" charset="0"/>
              </a:rPr>
              <a:t>Home, pantalla de inicio con últimos eventos</a:t>
            </a:r>
          </a:p>
          <a:p>
            <a:r>
              <a:rPr lang="es-MX" dirty="0" err="1">
                <a:latin typeface="Arial" panose="020B0604020202020204" pitchFamily="34" charset="0"/>
                <a:cs typeface="Arial" panose="020B0604020202020204" pitchFamily="34" charset="0"/>
              </a:rPr>
              <a:t>Events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actions</a:t>
            </a:r>
            <a:r>
              <a:rPr lang="es-MX" dirty="0">
                <a:latin typeface="Arial" panose="020B0604020202020204" pitchFamily="34" charset="0"/>
                <a:cs typeface="Arial" panose="020B0604020202020204" pitchFamily="34" charset="0"/>
              </a:rPr>
              <a:t>: Toda la información de eventos, creación, borrado, publicación, búsqueda y listado de atributos</a:t>
            </a:r>
          </a:p>
          <a:p>
            <a:r>
              <a:rPr lang="es-MX" dirty="0" err="1">
                <a:latin typeface="Arial" panose="020B0604020202020204" pitchFamily="34" charset="0"/>
                <a:cs typeface="Arial" panose="020B0604020202020204" pitchFamily="34" charset="0"/>
              </a:rPr>
              <a:t>Galaxies</a:t>
            </a:r>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Input </a:t>
            </a:r>
            <a:r>
              <a:rPr lang="es-MX" dirty="0" err="1">
                <a:latin typeface="Arial" panose="020B0604020202020204" pitchFamily="34" charset="0"/>
                <a:cs typeface="Arial" panose="020B0604020202020204" pitchFamily="34" charset="0"/>
              </a:rPr>
              <a:t>Filters</a:t>
            </a:r>
            <a:r>
              <a:rPr lang="es-MX" dirty="0">
                <a:latin typeface="Arial" panose="020B0604020202020204" pitchFamily="34" charset="0"/>
                <a:cs typeface="Arial" panose="020B0604020202020204" pitchFamily="34" charset="0"/>
              </a:rPr>
              <a:t>: Filtros de entrada</a:t>
            </a:r>
          </a:p>
          <a:p>
            <a:r>
              <a:rPr lang="es-MX" dirty="0">
                <a:latin typeface="Arial" panose="020B0604020202020204" pitchFamily="34" charset="0"/>
                <a:cs typeface="Arial" panose="020B0604020202020204" pitchFamily="34" charset="0"/>
              </a:rPr>
              <a:t>Global </a:t>
            </a:r>
            <a:r>
              <a:rPr lang="es-MX" dirty="0" err="1">
                <a:latin typeface="Arial" panose="020B0604020202020204" pitchFamily="34" charset="0"/>
                <a:cs typeface="Arial" panose="020B0604020202020204" pitchFamily="34" charset="0"/>
              </a:rPr>
              <a:t>Actions</a:t>
            </a:r>
            <a:r>
              <a:rPr lang="es-MX" dirty="0">
                <a:latin typeface="Arial" panose="020B0604020202020204" pitchFamily="34" charset="0"/>
                <a:cs typeface="Arial" panose="020B0604020202020204" pitchFamily="34" charset="0"/>
              </a:rPr>
              <a:t>: Acceso a información de la instancia.</a:t>
            </a:r>
          </a:p>
          <a:p>
            <a:r>
              <a:rPr lang="es-MX" dirty="0" err="1">
                <a:latin typeface="Arial" panose="020B0604020202020204" pitchFamily="34" charset="0"/>
                <a:cs typeface="Arial" panose="020B0604020202020204" pitchFamily="34" charset="0"/>
              </a:rPr>
              <a:t>Sync</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Actions</a:t>
            </a:r>
            <a:r>
              <a:rPr lang="es-MX" dirty="0">
                <a:latin typeface="Arial" panose="020B0604020202020204" pitchFamily="34" charset="0"/>
                <a:cs typeface="Arial" panose="020B0604020202020204" pitchFamily="34" charset="0"/>
              </a:rPr>
              <a:t>: Instancias conectadas, quitar y añadir otras. </a:t>
            </a:r>
          </a:p>
          <a:p>
            <a:r>
              <a:rPr lang="es-MX" dirty="0" err="1">
                <a:latin typeface="Arial" panose="020B0604020202020204" pitchFamily="34" charset="0"/>
                <a:cs typeface="Arial" panose="020B0604020202020204" pitchFamily="34" charset="0"/>
              </a:rPr>
              <a:t>Administration</a:t>
            </a:r>
            <a:endParaRPr lang="es-MX" dirty="0">
              <a:latin typeface="Arial" panose="020B0604020202020204" pitchFamily="34" charset="0"/>
              <a:cs typeface="Arial" panose="020B0604020202020204" pitchFamily="34" charset="0"/>
            </a:endParaRPr>
          </a:p>
          <a:p>
            <a:r>
              <a:rPr lang="es-MX" dirty="0" err="1">
                <a:latin typeface="Arial" panose="020B0604020202020204" pitchFamily="34" charset="0"/>
                <a:cs typeface="Arial" panose="020B0604020202020204" pitchFamily="34" charset="0"/>
              </a:rPr>
              <a:t>Audit</a:t>
            </a:r>
            <a:endParaRPr lang="es-MX" dirty="0">
              <a:latin typeface="Arial" panose="020B0604020202020204" pitchFamily="34" charset="0"/>
              <a:cs typeface="Arial" panose="020B0604020202020204" pitchFamily="34" charset="0"/>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5" name="Imagen 4"/>
          <p:cNvPicPr>
            <a:picLocks noChangeAspect="1"/>
          </p:cNvPicPr>
          <p:nvPr/>
        </p:nvPicPr>
        <p:blipFill>
          <a:blip r:embed="rId3"/>
          <a:stretch>
            <a:fillRect/>
          </a:stretch>
        </p:blipFill>
        <p:spPr>
          <a:xfrm>
            <a:off x="499475" y="2265029"/>
            <a:ext cx="11342667" cy="693526"/>
          </a:xfrm>
          <a:prstGeom prst="rect">
            <a:avLst/>
          </a:prstGeom>
        </p:spPr>
      </p:pic>
    </p:spTree>
    <p:extLst>
      <p:ext uri="{BB962C8B-B14F-4D97-AF65-F5344CB8AC3E}">
        <p14:creationId xmlns:p14="http://schemas.microsoft.com/office/powerpoint/2010/main" val="4152087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499475" y="1896784"/>
            <a:ext cx="11029615" cy="779741"/>
          </a:xfrm>
        </p:spPr>
        <p:txBody>
          <a:bodyPr>
            <a:normAutofit/>
          </a:bodyPr>
          <a:lstStyle/>
          <a:p>
            <a:r>
              <a:rPr lang="es-MX" dirty="0"/>
              <a:t>Reporte básico de una amenaza.</a:t>
            </a:r>
            <a:endParaRPr lang="es-MX" dirty="0">
              <a:latin typeface="Centaur" panose="02030504050205020304" pitchFamily="18" charset="0"/>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5" name="Imagen 4"/>
          <p:cNvPicPr>
            <a:picLocks noChangeAspect="1"/>
          </p:cNvPicPr>
          <p:nvPr/>
        </p:nvPicPr>
        <p:blipFill>
          <a:blip r:embed="rId3"/>
          <a:stretch>
            <a:fillRect/>
          </a:stretch>
        </p:blipFill>
        <p:spPr>
          <a:xfrm>
            <a:off x="407110" y="2594605"/>
            <a:ext cx="11141370" cy="3640006"/>
          </a:xfrm>
          <a:prstGeom prst="rect">
            <a:avLst/>
          </a:prstGeom>
        </p:spPr>
      </p:pic>
      <p:sp>
        <p:nvSpPr>
          <p:cNvPr id="6" name="Rectángulo redondeado 5"/>
          <p:cNvSpPr/>
          <p:nvPr/>
        </p:nvSpPr>
        <p:spPr>
          <a:xfrm>
            <a:off x="311860" y="3094949"/>
            <a:ext cx="993065" cy="309125"/>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72924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927458" y="1952979"/>
            <a:ext cx="10337084" cy="4281632"/>
          </a:xfrm>
          <a:prstGeom prst="rect">
            <a:avLst/>
          </a:prstGeom>
        </p:spPr>
      </p:pic>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
        <p:nvSpPr>
          <p:cNvPr id="6" name="Rectángulo redondeado 5"/>
          <p:cNvSpPr/>
          <p:nvPr/>
        </p:nvSpPr>
        <p:spPr>
          <a:xfrm>
            <a:off x="814780" y="2904449"/>
            <a:ext cx="993065" cy="309125"/>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35168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
        <p:nvSpPr>
          <p:cNvPr id="6" name="Rectángulo redondeado 5"/>
          <p:cNvSpPr/>
          <p:nvPr/>
        </p:nvSpPr>
        <p:spPr>
          <a:xfrm>
            <a:off x="192480" y="249906"/>
            <a:ext cx="993065" cy="309125"/>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p:cNvPicPr>
            <a:picLocks noChangeAspect="1"/>
          </p:cNvPicPr>
          <p:nvPr/>
        </p:nvPicPr>
        <p:blipFill>
          <a:blip r:embed="rId3"/>
          <a:stretch>
            <a:fillRect/>
          </a:stretch>
        </p:blipFill>
        <p:spPr>
          <a:xfrm>
            <a:off x="5537200" y="1870822"/>
            <a:ext cx="5918200" cy="4363789"/>
          </a:xfrm>
          <a:prstGeom prst="rect">
            <a:avLst/>
          </a:prstGeom>
        </p:spPr>
      </p:pic>
      <p:sp>
        <p:nvSpPr>
          <p:cNvPr id="7" name="CuadroTexto 6"/>
          <p:cNvSpPr txBox="1"/>
          <p:nvPr/>
        </p:nvSpPr>
        <p:spPr>
          <a:xfrm>
            <a:off x="1161743" y="2079149"/>
            <a:ext cx="3805555" cy="369332"/>
          </a:xfrm>
          <a:prstGeom prst="rect">
            <a:avLst/>
          </a:prstGeom>
          <a:noFill/>
        </p:spPr>
        <p:txBody>
          <a:bodyPr wrap="square" rtlCol="0">
            <a:spAutoFit/>
          </a:bodyPr>
          <a:lstStyle/>
          <a:p>
            <a:r>
              <a:rPr lang="es-MX" dirty="0"/>
              <a:t>Nuestro incidente registrado</a:t>
            </a:r>
          </a:p>
        </p:txBody>
      </p:sp>
      <p:sp>
        <p:nvSpPr>
          <p:cNvPr id="10" name="CuadroTexto 9"/>
          <p:cNvSpPr txBox="1"/>
          <p:nvPr/>
        </p:nvSpPr>
        <p:spPr>
          <a:xfrm>
            <a:off x="776167" y="4754520"/>
            <a:ext cx="3805555" cy="646331"/>
          </a:xfrm>
          <a:prstGeom prst="rect">
            <a:avLst/>
          </a:prstGeom>
          <a:noFill/>
        </p:spPr>
        <p:txBody>
          <a:bodyPr wrap="square" rtlCol="0">
            <a:spAutoFit/>
          </a:bodyPr>
          <a:lstStyle/>
          <a:p>
            <a:r>
              <a:rPr lang="es-MX" dirty="0"/>
              <a:t>Esto nos indica si el evento ha sido publicado</a:t>
            </a:r>
          </a:p>
        </p:txBody>
      </p:sp>
      <p:cxnSp>
        <p:nvCxnSpPr>
          <p:cNvPr id="12" name="Conector recto de flecha 11"/>
          <p:cNvCxnSpPr/>
          <p:nvPr/>
        </p:nvCxnSpPr>
        <p:spPr>
          <a:xfrm flipV="1">
            <a:off x="4165600" y="5077686"/>
            <a:ext cx="1282700" cy="18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0227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5" name="Imagen 4"/>
          <p:cNvPicPr>
            <a:picLocks noChangeAspect="1"/>
          </p:cNvPicPr>
          <p:nvPr/>
        </p:nvPicPr>
        <p:blipFill>
          <a:blip r:embed="rId3"/>
          <a:stretch>
            <a:fillRect/>
          </a:stretch>
        </p:blipFill>
        <p:spPr>
          <a:xfrm>
            <a:off x="1651000" y="2041062"/>
            <a:ext cx="8890000" cy="4193549"/>
          </a:xfrm>
          <a:prstGeom prst="rect">
            <a:avLst/>
          </a:prstGeom>
        </p:spPr>
      </p:pic>
      <p:sp>
        <p:nvSpPr>
          <p:cNvPr id="6" name="Rectángulo redondeado 5"/>
          <p:cNvSpPr/>
          <p:nvPr/>
        </p:nvSpPr>
        <p:spPr>
          <a:xfrm>
            <a:off x="1651001" y="4930411"/>
            <a:ext cx="457200" cy="39088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p:cNvSpPr txBox="1"/>
          <p:nvPr/>
        </p:nvSpPr>
        <p:spPr>
          <a:xfrm>
            <a:off x="8280400" y="2133600"/>
            <a:ext cx="3330408" cy="646331"/>
          </a:xfrm>
          <a:prstGeom prst="rect">
            <a:avLst/>
          </a:prstGeom>
          <a:noFill/>
        </p:spPr>
        <p:txBody>
          <a:bodyPr wrap="square" rtlCol="0">
            <a:spAutoFit/>
          </a:bodyPr>
          <a:lstStyle/>
          <a:p>
            <a:r>
              <a:rPr lang="es-MX" dirty="0"/>
              <a:t>Agregar un atributo a nuestro incidente registrado </a:t>
            </a:r>
          </a:p>
        </p:txBody>
      </p:sp>
      <p:cxnSp>
        <p:nvCxnSpPr>
          <p:cNvPr id="9" name="Conector recto de flecha 8"/>
          <p:cNvCxnSpPr/>
          <p:nvPr/>
        </p:nvCxnSpPr>
        <p:spPr>
          <a:xfrm flipH="1">
            <a:off x="2222500" y="2895600"/>
            <a:ext cx="7747000" cy="1943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6165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3" name="Imagen 2"/>
          <p:cNvPicPr>
            <a:picLocks noChangeAspect="1"/>
          </p:cNvPicPr>
          <p:nvPr/>
        </p:nvPicPr>
        <p:blipFill>
          <a:blip r:embed="rId3"/>
          <a:stretch>
            <a:fillRect/>
          </a:stretch>
        </p:blipFill>
        <p:spPr>
          <a:xfrm>
            <a:off x="2634783" y="2002205"/>
            <a:ext cx="6051861" cy="4171750"/>
          </a:xfrm>
          <a:prstGeom prst="rect">
            <a:avLst/>
          </a:prstGeom>
        </p:spPr>
      </p:pic>
      <p:sp>
        <p:nvSpPr>
          <p:cNvPr id="6" name="Rectángulo redondeado 5"/>
          <p:cNvSpPr/>
          <p:nvPr/>
        </p:nvSpPr>
        <p:spPr>
          <a:xfrm>
            <a:off x="2825283" y="5573981"/>
            <a:ext cx="679917" cy="49662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45523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4" name="Imagen 3"/>
          <p:cNvPicPr>
            <a:picLocks noChangeAspect="1"/>
          </p:cNvPicPr>
          <p:nvPr/>
        </p:nvPicPr>
        <p:blipFill>
          <a:blip r:embed="rId3"/>
          <a:stretch>
            <a:fillRect/>
          </a:stretch>
        </p:blipFill>
        <p:spPr>
          <a:xfrm>
            <a:off x="722776" y="1834590"/>
            <a:ext cx="10725150" cy="1266825"/>
          </a:xfrm>
          <a:prstGeom prst="rect">
            <a:avLst/>
          </a:prstGeom>
        </p:spPr>
      </p:pic>
      <p:sp>
        <p:nvSpPr>
          <p:cNvPr id="6" name="Rectángulo redondeado 5"/>
          <p:cNvSpPr/>
          <p:nvPr/>
        </p:nvSpPr>
        <p:spPr>
          <a:xfrm>
            <a:off x="843062" y="1959969"/>
            <a:ext cx="10735799" cy="88172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p:cNvPicPr>
            <a:picLocks noChangeAspect="1"/>
          </p:cNvPicPr>
          <p:nvPr/>
        </p:nvPicPr>
        <p:blipFill>
          <a:blip r:embed="rId4"/>
          <a:stretch>
            <a:fillRect/>
          </a:stretch>
        </p:blipFill>
        <p:spPr>
          <a:xfrm>
            <a:off x="4713287" y="3031844"/>
            <a:ext cx="6513513" cy="3272339"/>
          </a:xfrm>
          <a:prstGeom prst="rect">
            <a:avLst/>
          </a:prstGeom>
        </p:spPr>
      </p:pic>
      <p:sp>
        <p:nvSpPr>
          <p:cNvPr id="7" name="CuadroTexto 6"/>
          <p:cNvSpPr txBox="1"/>
          <p:nvPr/>
        </p:nvSpPr>
        <p:spPr>
          <a:xfrm>
            <a:off x="2760761" y="4298681"/>
            <a:ext cx="3641922" cy="369332"/>
          </a:xfrm>
          <a:prstGeom prst="rect">
            <a:avLst/>
          </a:prstGeom>
          <a:noFill/>
        </p:spPr>
        <p:txBody>
          <a:bodyPr wrap="square" rtlCol="0">
            <a:spAutoFit/>
          </a:bodyPr>
          <a:lstStyle/>
          <a:p>
            <a:r>
              <a:rPr lang="es-MX" dirty="0"/>
              <a:t>Publicar evento</a:t>
            </a:r>
          </a:p>
        </p:txBody>
      </p:sp>
    </p:spTree>
    <p:extLst>
      <p:ext uri="{BB962C8B-B14F-4D97-AF65-F5344CB8AC3E}">
        <p14:creationId xmlns:p14="http://schemas.microsoft.com/office/powerpoint/2010/main" val="70534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a:t>
            </a:r>
            <a:r>
              <a:rPr lang="es-MX" dirty="0" err="1"/>
              <a:t>Computer</a:t>
            </a:r>
            <a:r>
              <a:rPr lang="es-MX" dirty="0"/>
              <a:t> Security </a:t>
            </a:r>
            <a:r>
              <a:rPr lang="es-MX" dirty="0" err="1"/>
              <a:t>Incident</a:t>
            </a:r>
            <a:r>
              <a:rPr lang="es-MX" dirty="0"/>
              <a:t> Response </a:t>
            </a:r>
            <a:r>
              <a:rPr lang="es-MX" dirty="0" err="1"/>
              <a:t>Team</a:t>
            </a:r>
            <a:r>
              <a:rPr lang="es-MX" dirty="0"/>
              <a:t> (Equipo de respuesta a incidentes de seguridad)</a:t>
            </a:r>
          </a:p>
        </p:txBody>
      </p:sp>
      <p:sp>
        <p:nvSpPr>
          <p:cNvPr id="3" name="Marcador de contenido 2"/>
          <p:cNvSpPr>
            <a:spLocks noGrp="1"/>
          </p:cNvSpPr>
          <p:nvPr>
            <p:ph idx="1"/>
          </p:nvPr>
        </p:nvSpPr>
        <p:spPr>
          <a:xfrm>
            <a:off x="581192" y="2180497"/>
            <a:ext cx="11029615" cy="1768652"/>
          </a:xfrm>
        </p:spPr>
        <p:txBody>
          <a:bodyPr/>
          <a:lstStyle/>
          <a:p>
            <a:r>
              <a:rPr lang="es-MX" sz="2000" b="1" dirty="0"/>
              <a:t>Equipo</a:t>
            </a:r>
            <a:r>
              <a:rPr lang="es-MX" sz="2000" dirty="0"/>
              <a:t> dentro de una organización que ofrece servicios y soporte a una comunidad objetivo </a:t>
            </a:r>
            <a:r>
              <a:rPr lang="es-MX" sz="2000" b="1" dirty="0"/>
              <a:t>definida</a:t>
            </a:r>
            <a:r>
              <a:rPr lang="es-MX" sz="2000" dirty="0"/>
              <a:t>, con la finalidad de </a:t>
            </a:r>
            <a:r>
              <a:rPr lang="es-MX" sz="2000" b="1" dirty="0"/>
              <a:t>prevenir</a:t>
            </a:r>
            <a:r>
              <a:rPr lang="es-MX" sz="2000" dirty="0"/>
              <a:t>, </a:t>
            </a:r>
            <a:r>
              <a:rPr lang="es-MX" sz="2000" b="1" dirty="0"/>
              <a:t>gestionar</a:t>
            </a:r>
            <a:r>
              <a:rPr lang="es-MX" sz="2000" dirty="0"/>
              <a:t> y </a:t>
            </a:r>
            <a:r>
              <a:rPr lang="es-MX" sz="2000" b="1" dirty="0"/>
              <a:t>responder</a:t>
            </a:r>
            <a:r>
              <a:rPr lang="es-MX" sz="2000" dirty="0"/>
              <a:t> a incidentes de seguridad de la información.</a:t>
            </a:r>
          </a:p>
          <a:p>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543045" y="3548104"/>
            <a:ext cx="4528930" cy="2377688"/>
          </a:xfrm>
          <a:prstGeom prst="rect">
            <a:avLst/>
          </a:prstGeom>
        </p:spPr>
      </p:pic>
      <p:pic>
        <p:nvPicPr>
          <p:cNvPr id="6" name="Imagen 5"/>
          <p:cNvPicPr>
            <a:picLocks noChangeAspect="1"/>
          </p:cNvPicPr>
          <p:nvPr/>
        </p:nvPicPr>
        <p:blipFill>
          <a:blip r:embed="rId4">
            <a:clrChange>
              <a:clrFrom>
                <a:srgbClr val="FFFFFF"/>
              </a:clrFrom>
              <a:clrTo>
                <a:srgbClr val="FFFFFF">
                  <a:alpha val="0"/>
                </a:srgbClr>
              </a:clrTo>
            </a:clrChange>
          </a:blip>
          <a:stretch>
            <a:fillRect/>
          </a:stretch>
        </p:blipFill>
        <p:spPr>
          <a:xfrm>
            <a:off x="4226191" y="3548104"/>
            <a:ext cx="3404694" cy="2276889"/>
          </a:xfrm>
          <a:prstGeom prst="rect">
            <a:avLst/>
          </a:prstGeom>
        </p:spPr>
      </p:pic>
      <p:pic>
        <p:nvPicPr>
          <p:cNvPr id="7" name="Imagen 6"/>
          <p:cNvPicPr>
            <a:picLocks noChangeAspect="1"/>
          </p:cNvPicPr>
          <p:nvPr/>
        </p:nvPicPr>
        <p:blipFill>
          <a:blip r:embed="rId5">
            <a:clrChange>
              <a:clrFrom>
                <a:srgbClr val="F6F6F6"/>
              </a:clrFrom>
              <a:clrTo>
                <a:srgbClr val="F6F6F6">
                  <a:alpha val="0"/>
                </a:srgbClr>
              </a:clrTo>
            </a:clrChange>
          </a:blip>
          <a:stretch>
            <a:fillRect/>
          </a:stretch>
        </p:blipFill>
        <p:spPr>
          <a:xfrm>
            <a:off x="7871192" y="3064823"/>
            <a:ext cx="3267154" cy="3045993"/>
          </a:xfrm>
          <a:prstGeom prst="rect">
            <a:avLst/>
          </a:prstGeom>
        </p:spPr>
      </p:pic>
    </p:spTree>
    <p:extLst>
      <p:ext uri="{BB962C8B-B14F-4D97-AF65-F5344CB8AC3E}">
        <p14:creationId xmlns:p14="http://schemas.microsoft.com/office/powerpoint/2010/main" val="1690328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Crear un evento</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11" name="Rectángulo 10"/>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pic>
        <p:nvPicPr>
          <p:cNvPr id="3" name="Imagen 2"/>
          <p:cNvPicPr>
            <a:picLocks noChangeAspect="1"/>
          </p:cNvPicPr>
          <p:nvPr/>
        </p:nvPicPr>
        <p:blipFill>
          <a:blip r:embed="rId3"/>
          <a:stretch>
            <a:fillRect/>
          </a:stretch>
        </p:blipFill>
        <p:spPr>
          <a:xfrm>
            <a:off x="4081462" y="2119557"/>
            <a:ext cx="8110538" cy="4026154"/>
          </a:xfrm>
          <a:prstGeom prst="rect">
            <a:avLst/>
          </a:prstGeom>
        </p:spPr>
      </p:pic>
      <p:sp>
        <p:nvSpPr>
          <p:cNvPr id="7" name="CuadroTexto 6"/>
          <p:cNvSpPr txBox="1"/>
          <p:nvPr/>
        </p:nvSpPr>
        <p:spPr>
          <a:xfrm>
            <a:off x="698500" y="2119557"/>
            <a:ext cx="2794000" cy="646331"/>
          </a:xfrm>
          <a:prstGeom prst="rect">
            <a:avLst/>
          </a:prstGeom>
          <a:noFill/>
        </p:spPr>
        <p:txBody>
          <a:bodyPr wrap="square" rtlCol="0">
            <a:spAutoFit/>
          </a:bodyPr>
          <a:lstStyle/>
          <a:p>
            <a:r>
              <a:rPr lang="es-MX" dirty="0"/>
              <a:t>Evento publicado en nuestra instancia</a:t>
            </a:r>
          </a:p>
        </p:txBody>
      </p:sp>
      <p:sp>
        <p:nvSpPr>
          <p:cNvPr id="10" name="Rectángulo redondeado 9"/>
          <p:cNvSpPr/>
          <p:nvPr/>
        </p:nvSpPr>
        <p:spPr>
          <a:xfrm>
            <a:off x="6939063" y="4931769"/>
            <a:ext cx="1417538" cy="376831"/>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3816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 MISP caso</a:t>
            </a:r>
          </a:p>
        </p:txBody>
      </p:sp>
      <p:sp>
        <p:nvSpPr>
          <p:cNvPr id="4" name="Rectángulo 3"/>
          <p:cNvSpPr/>
          <p:nvPr/>
        </p:nvSpPr>
        <p:spPr>
          <a:xfrm>
            <a:off x="4581722" y="6234611"/>
            <a:ext cx="2157984" cy="400110"/>
          </a:xfrm>
          <a:prstGeom prst="rect">
            <a:avLst/>
          </a:prstGeom>
        </p:spPr>
        <p:txBody>
          <a:bodyPr wrap="square">
            <a:spAutoFit/>
          </a:bodyPr>
          <a:lstStyle/>
          <a:p>
            <a:pPr lvl="1" algn="ctr"/>
            <a:r>
              <a:rPr lang="es-MX" sz="2000" dirty="0">
                <a:solidFill>
                  <a:schemeClr val="tx2"/>
                </a:solidFill>
              </a:rPr>
              <a:t>CSIRT - MISP</a:t>
            </a:r>
          </a:p>
        </p:txBody>
      </p:sp>
      <p:sp>
        <p:nvSpPr>
          <p:cNvPr id="8" name="Rectángulo 7"/>
          <p:cNvSpPr/>
          <p:nvPr/>
        </p:nvSpPr>
        <p:spPr>
          <a:xfrm>
            <a:off x="407110" y="2002205"/>
            <a:ext cx="184731" cy="523220"/>
          </a:xfrm>
          <a:prstGeom prst="rect">
            <a:avLst/>
          </a:prstGeom>
        </p:spPr>
        <p:txBody>
          <a:bodyPr wrap="none">
            <a:spAutoFit/>
          </a:bodyPr>
          <a:lstStyle/>
          <a:p>
            <a:endParaRPr lang="es-MX" sz="2800" dirty="0">
              <a:solidFill>
                <a:schemeClr val="tx2"/>
              </a:solidFill>
            </a:endParaRPr>
          </a:p>
        </p:txBody>
      </p:sp>
      <p:sp>
        <p:nvSpPr>
          <p:cNvPr id="3" name="Marcador de contenido 2"/>
          <p:cNvSpPr>
            <a:spLocks noGrp="1"/>
          </p:cNvSpPr>
          <p:nvPr>
            <p:ph idx="1"/>
          </p:nvPr>
        </p:nvSpPr>
        <p:spPr>
          <a:xfrm>
            <a:off x="499475" y="2136132"/>
            <a:ext cx="11029615" cy="3678303"/>
          </a:xfrm>
        </p:spPr>
        <p:txBody>
          <a:bodyPr>
            <a:normAutofit/>
          </a:bodyPr>
          <a:lstStyle/>
          <a:p>
            <a:pPr marL="0" indent="0">
              <a:buNone/>
            </a:pPr>
            <a:endParaRPr lang="es-MX" dirty="0">
              <a:latin typeface="Centaur" panose="02030504050205020304" pitchFamily="18" charset="0"/>
            </a:endParaRPr>
          </a:p>
        </p:txBody>
      </p:sp>
    </p:spTree>
    <p:extLst>
      <p:ext uri="{BB962C8B-B14F-4D97-AF65-F5344CB8AC3E}">
        <p14:creationId xmlns:p14="http://schemas.microsoft.com/office/powerpoint/2010/main" val="3210101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planes</a:t>
            </a:r>
          </a:p>
        </p:txBody>
      </p:sp>
      <p:sp>
        <p:nvSpPr>
          <p:cNvPr id="3" name="Marcador de contenido 2"/>
          <p:cNvSpPr>
            <a:spLocks noGrp="1"/>
          </p:cNvSpPr>
          <p:nvPr>
            <p:ph idx="1"/>
          </p:nvPr>
        </p:nvSpPr>
        <p:spPr>
          <a:xfrm>
            <a:off x="581193" y="2191870"/>
            <a:ext cx="11029615" cy="3274892"/>
          </a:xfrm>
        </p:spPr>
        <p:txBody>
          <a:bodyPr>
            <a:noAutofit/>
          </a:bodyPr>
          <a:lstStyle/>
          <a:p>
            <a:r>
              <a:rPr lang="es-MX" sz="2000" dirty="0"/>
              <a:t>Creación de una política y plan de respuesta a incidentes</a:t>
            </a:r>
          </a:p>
          <a:p>
            <a:r>
              <a:rPr lang="es-MX" sz="2000" dirty="0"/>
              <a:t>Desarrollo de procedimientos para realizar el manejo de incidentes y la generación de informes, según la política de respuesta a incidentes</a:t>
            </a:r>
          </a:p>
          <a:p>
            <a:r>
              <a:rPr lang="es-MX" sz="2000" dirty="0"/>
              <a:t>Establecer pautas para comunicarse con terceros en relación con los incidentes.</a:t>
            </a:r>
          </a:p>
          <a:p>
            <a:r>
              <a:rPr lang="es-MX" sz="2000" dirty="0"/>
              <a:t>Selección de una estructura de equipo y modelo de personal.</a:t>
            </a:r>
          </a:p>
          <a:p>
            <a:r>
              <a:rPr lang="es-MX" sz="2000" dirty="0"/>
              <a:t>Establecer relaciones entre el equipo de respuesta a incidentes y otros grupos, tanto internos (por ejemplo, departamento legal) como externos (por ejemplo, agencias de aplicación de la ley)</a:t>
            </a:r>
          </a:p>
          <a:p>
            <a:r>
              <a:rPr lang="es-MX" sz="2000" dirty="0"/>
              <a:t>Determinar qué servicios debe proporcionar el equipo de respuesta a incidentes</a:t>
            </a:r>
          </a:p>
          <a:p>
            <a:r>
              <a:rPr lang="es-MX" sz="2000" dirty="0"/>
              <a:t>Dotación de personal y entrenamiento del equipo de respuesta a incidentes.</a:t>
            </a:r>
          </a:p>
        </p:txBody>
      </p:sp>
      <p:sp>
        <p:nvSpPr>
          <p:cNvPr id="4" name="Rectángulo 3"/>
          <p:cNvSpPr/>
          <p:nvPr/>
        </p:nvSpPr>
        <p:spPr>
          <a:xfrm>
            <a:off x="2696814" y="6316945"/>
            <a:ext cx="6798365" cy="369332"/>
          </a:xfrm>
          <a:prstGeom prst="rect">
            <a:avLst/>
          </a:prstGeom>
        </p:spPr>
        <p:txBody>
          <a:bodyPr wrap="square">
            <a:spAutoFit/>
          </a:bodyPr>
          <a:lstStyle/>
          <a:p>
            <a:pPr lvl="1"/>
            <a:r>
              <a:rPr lang="es-MX" dirty="0">
                <a:solidFill>
                  <a:schemeClr val="tx2"/>
                </a:solidFill>
              </a:rPr>
              <a:t>Elaboración de planes y programas que conforman un CSIRT</a:t>
            </a:r>
          </a:p>
        </p:txBody>
      </p:sp>
    </p:spTree>
    <p:extLst>
      <p:ext uri="{BB962C8B-B14F-4D97-AF65-F5344CB8AC3E}">
        <p14:creationId xmlns:p14="http://schemas.microsoft.com/office/powerpoint/2010/main" val="364438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 </a:t>
            </a:r>
            <a:r>
              <a:rPr lang="es-MX" b="1" dirty="0"/>
              <a:t>para analizar seguridad (A-Z):</a:t>
            </a:r>
            <a:endParaRPr lang="es-MX" dirty="0"/>
          </a:p>
        </p:txBody>
      </p:sp>
      <p:sp>
        <p:nvSpPr>
          <p:cNvPr id="3" name="Marcador de contenido 2"/>
          <p:cNvSpPr>
            <a:spLocks noGrp="1"/>
          </p:cNvSpPr>
          <p:nvPr>
            <p:ph idx="1"/>
          </p:nvPr>
        </p:nvSpPr>
        <p:spPr>
          <a:xfrm>
            <a:off x="581193" y="2070847"/>
            <a:ext cx="11029615" cy="4101353"/>
          </a:xfrm>
        </p:spPr>
        <p:txBody>
          <a:bodyPr numCol="2">
            <a:noAutofit/>
          </a:bodyPr>
          <a:lstStyle/>
          <a:p>
            <a:r>
              <a:rPr lang="es-MX" sz="1100" dirty="0" err="1"/>
              <a:t>ArchStrike</a:t>
            </a:r>
            <a:r>
              <a:rPr lang="es-MX" sz="1100" dirty="0"/>
              <a:t>: </a:t>
            </a:r>
            <a:r>
              <a:rPr lang="es-MX" sz="1100" b="1" dirty="0">
                <a:hlinkClick r:id="rId2" tooltip="https://archstrike.org/"/>
              </a:rPr>
              <a:t>https://archstrike.org/</a:t>
            </a:r>
            <a:endParaRPr lang="es-MX" sz="1100" dirty="0"/>
          </a:p>
          <a:p>
            <a:r>
              <a:rPr lang="es-MX" sz="1100" dirty="0"/>
              <a:t>BACKBOX: </a:t>
            </a:r>
            <a:r>
              <a:rPr lang="es-MX" sz="1100" b="1" dirty="0">
                <a:hlinkClick r:id="rId3" tooltip="http://www.backbox.org/"/>
              </a:rPr>
              <a:t>http://www.backbox.org/</a:t>
            </a:r>
            <a:endParaRPr lang="es-MX" sz="1100" dirty="0"/>
          </a:p>
          <a:p>
            <a:r>
              <a:rPr lang="es-MX" sz="1100" dirty="0"/>
              <a:t>BLACKARCH: </a:t>
            </a:r>
            <a:r>
              <a:rPr lang="es-MX" sz="1100" b="1" dirty="0">
                <a:hlinkClick r:id="rId4" tooltip="http://blackarch.org/"/>
              </a:rPr>
              <a:t>http://blackarch.org/</a:t>
            </a:r>
            <a:endParaRPr lang="es-MX" sz="1100" dirty="0"/>
          </a:p>
          <a:p>
            <a:r>
              <a:rPr lang="es-MX" sz="1100" dirty="0"/>
              <a:t>BLACKBUNTU: </a:t>
            </a:r>
            <a:r>
              <a:rPr lang="es-MX" sz="1100" b="1" dirty="0">
                <a:hlinkClick r:id="rId5"/>
              </a:rPr>
              <a:t>http://www.pen-tests.com/</a:t>
            </a:r>
            <a:endParaRPr lang="es-MX" sz="1100" dirty="0"/>
          </a:p>
          <a:p>
            <a:r>
              <a:rPr lang="es-MX" sz="1100" dirty="0"/>
              <a:t>BUGTRAQ: </a:t>
            </a:r>
            <a:r>
              <a:rPr lang="es-MX" sz="1100" b="1" dirty="0">
                <a:hlinkClick r:id="rId6" tooltip="http://bugtraq-team.com/"/>
              </a:rPr>
              <a:t>http://bugtraq-team.com/</a:t>
            </a:r>
            <a:endParaRPr lang="es-MX" sz="1100" dirty="0"/>
          </a:p>
          <a:p>
            <a:r>
              <a:rPr lang="es-MX" sz="1100" dirty="0"/>
              <a:t>CAINE: </a:t>
            </a:r>
            <a:r>
              <a:rPr lang="es-MX" sz="1100" b="1" dirty="0">
                <a:hlinkClick r:id="rId7" tooltip="http://www.caine-live.net/"/>
              </a:rPr>
              <a:t>http://www.caine-live.net/</a:t>
            </a:r>
            <a:endParaRPr lang="es-MX" sz="1100" dirty="0"/>
          </a:p>
          <a:p>
            <a:r>
              <a:rPr lang="es-MX" sz="1100" dirty="0"/>
              <a:t>CYBORG HAWK LINUX: </a:t>
            </a:r>
            <a:r>
              <a:rPr lang="es-MX" sz="1100" b="1" dirty="0">
                <a:hlinkClick r:id="rId8"/>
              </a:rPr>
              <a:t>https://archiveos.org/cyborg-hawk/</a:t>
            </a:r>
            <a:endParaRPr lang="es-MX" sz="1100" dirty="0"/>
          </a:p>
          <a:p>
            <a:r>
              <a:rPr lang="es-MX" sz="1100" dirty="0"/>
              <a:t>DEFT Linux: </a:t>
            </a:r>
            <a:r>
              <a:rPr lang="es-MX" sz="1100" b="1" dirty="0">
                <a:hlinkClick r:id="rId9" tooltip="http://www.deftlinux.net/"/>
              </a:rPr>
              <a:t>http://www.deftlinux.net/</a:t>
            </a:r>
            <a:endParaRPr lang="es-MX" sz="1100" dirty="0"/>
          </a:p>
          <a:p>
            <a:r>
              <a:rPr lang="es-MX" sz="1100" dirty="0"/>
              <a:t>DRACOS LINUX: </a:t>
            </a:r>
            <a:r>
              <a:rPr lang="es-MX" sz="1100" b="1" dirty="0">
                <a:hlinkClick r:id="rId10"/>
              </a:rPr>
              <a:t>https://dracos-linux.org/</a:t>
            </a:r>
            <a:endParaRPr lang="es-MX" sz="1100" dirty="0"/>
          </a:p>
          <a:p>
            <a:r>
              <a:rPr lang="es-MX" sz="1100" b="1" dirty="0" err="1">
                <a:hlinkClick r:id="rId11"/>
              </a:rPr>
              <a:t>Fedora</a:t>
            </a:r>
            <a:r>
              <a:rPr lang="es-MX" sz="1100" b="1" dirty="0">
                <a:hlinkClick r:id="rId11"/>
              </a:rPr>
              <a:t> Security </a:t>
            </a:r>
            <a:r>
              <a:rPr lang="es-MX" sz="1100" b="1" dirty="0" err="1">
                <a:hlinkClick r:id="rId11"/>
              </a:rPr>
              <a:t>Lab</a:t>
            </a:r>
            <a:endParaRPr lang="es-MX" sz="1100" dirty="0"/>
          </a:p>
          <a:p>
            <a:r>
              <a:rPr lang="es-MX" sz="1100" dirty="0"/>
              <a:t>GNACK TRACK LINUX: </a:t>
            </a:r>
            <a:r>
              <a:rPr lang="es-MX" sz="1100" b="1" dirty="0">
                <a:hlinkClick r:id="rId12"/>
              </a:rPr>
              <a:t>https://archiveos.org/gnacktrack/</a:t>
            </a:r>
            <a:endParaRPr lang="es-MX" sz="1100" dirty="0"/>
          </a:p>
          <a:p>
            <a:r>
              <a:rPr lang="es-MX" sz="1100" dirty="0"/>
              <a:t>JONDO: </a:t>
            </a:r>
            <a:r>
              <a:rPr lang="es-MX" sz="1100" b="1" dirty="0">
                <a:hlinkClick r:id="rId13" tooltip="https://anonymous-proxy-servers.net/en/jondo-live-cd.html"/>
              </a:rPr>
              <a:t>https://anonymous-proxy-servers.net/en/jondo-live-cd.html</a:t>
            </a:r>
            <a:endParaRPr lang="es-MX" sz="1100" dirty="0"/>
          </a:p>
          <a:p>
            <a:r>
              <a:rPr lang="es-MX" sz="1100" dirty="0"/>
              <a:t>KALI: </a:t>
            </a:r>
            <a:r>
              <a:rPr lang="es-MX" sz="1100" b="1" dirty="0">
                <a:hlinkClick r:id="rId14" tooltip="http://www.kali.org"/>
              </a:rPr>
              <a:t>http://www.kali.org</a:t>
            </a:r>
            <a:endParaRPr lang="es-MX" sz="1100" dirty="0"/>
          </a:p>
          <a:p>
            <a:r>
              <a:rPr lang="es-MX" sz="1100" b="1" dirty="0" err="1">
                <a:hlinkClick r:id="rId15"/>
              </a:rPr>
              <a:t>LionSec</a:t>
            </a:r>
            <a:r>
              <a:rPr lang="es-MX" sz="1100" b="1" dirty="0">
                <a:hlinkClick r:id="rId15"/>
              </a:rPr>
              <a:t> Linux</a:t>
            </a:r>
            <a:endParaRPr lang="es-MX" sz="1100" dirty="0"/>
          </a:p>
          <a:p>
            <a:r>
              <a:rPr lang="es-MX" sz="1100" dirty="0"/>
              <a:t>LIVE HACKING LINUX: </a:t>
            </a:r>
            <a:r>
              <a:rPr lang="es-MX" sz="1100" b="1" dirty="0">
                <a:hlinkClick r:id="rId16"/>
              </a:rPr>
              <a:t>http://www.livehacking.com/</a:t>
            </a:r>
            <a:endParaRPr lang="es-MX" sz="1100" dirty="0"/>
          </a:p>
          <a:p>
            <a:r>
              <a:rPr lang="es-MX" sz="1100" b="1" dirty="0" err="1">
                <a:hlinkClick r:id="rId17"/>
              </a:rPr>
              <a:t>Matriux</a:t>
            </a:r>
            <a:endParaRPr lang="es-MX" sz="1100" dirty="0"/>
          </a:p>
          <a:p>
            <a:r>
              <a:rPr lang="es-MX" sz="1100" dirty="0"/>
              <a:t>MOKI: </a:t>
            </a:r>
            <a:r>
              <a:rPr lang="es-MX" sz="1100" b="1" dirty="0">
                <a:hlinkClick r:id="rId18"/>
              </a:rPr>
              <a:t>https://github.com/moki-ics/moki (incorpora herramientas ICS/SCADA)</a:t>
            </a:r>
            <a:endParaRPr lang="es-MX" sz="1100" dirty="0"/>
          </a:p>
          <a:p>
            <a:r>
              <a:rPr lang="es-MX" sz="1100" dirty="0"/>
              <a:t>Network Security </a:t>
            </a:r>
            <a:r>
              <a:rPr lang="es-MX" sz="1100" dirty="0" err="1"/>
              <a:t>Toolkit</a:t>
            </a:r>
            <a:r>
              <a:rPr lang="es-MX" sz="1100" dirty="0"/>
              <a:t> (NST): </a:t>
            </a:r>
            <a:r>
              <a:rPr lang="es-MX" sz="1100" b="1" dirty="0">
                <a:hlinkClick r:id="rId19" tooltip="https://sourceforge.net/projects/nst/files/"/>
              </a:rPr>
              <a:t>https://sourceforge.net/projects/nst/files/</a:t>
            </a:r>
            <a:endParaRPr lang="es-MX" sz="1100" dirty="0"/>
          </a:p>
          <a:p>
            <a:r>
              <a:rPr lang="es-MX" sz="1100" dirty="0"/>
              <a:t>NODE ZERO: </a:t>
            </a:r>
            <a:r>
              <a:rPr lang="es-MX" sz="1100" b="1" dirty="0">
                <a:hlinkClick r:id="rId20"/>
              </a:rPr>
              <a:t>https://sourceforge.net/projects/nodezero/</a:t>
            </a:r>
            <a:endParaRPr lang="es-MX" sz="1100" dirty="0"/>
          </a:p>
          <a:p>
            <a:r>
              <a:rPr lang="es-MX" sz="1100" dirty="0"/>
              <a:t>PENTOO: </a:t>
            </a:r>
            <a:r>
              <a:rPr lang="es-MX" sz="1100" b="1" dirty="0">
                <a:hlinkClick r:id="rId21" tooltip="http://www.pentoo.ch/"/>
              </a:rPr>
              <a:t>http://www.pentoo.ch/</a:t>
            </a:r>
            <a:endParaRPr lang="es-MX" sz="1100" dirty="0"/>
          </a:p>
          <a:p>
            <a:r>
              <a:rPr lang="es-MX" sz="1100" dirty="0"/>
              <a:t>PARROT SECURITY OS: </a:t>
            </a:r>
            <a:r>
              <a:rPr lang="es-MX" sz="1100" b="1" dirty="0">
                <a:hlinkClick r:id="rId22" tooltip="http://www.parrotsec.org/"/>
              </a:rPr>
              <a:t>http://www.parrotsec.org/</a:t>
            </a:r>
            <a:endParaRPr lang="es-MX" sz="1100" dirty="0"/>
          </a:p>
          <a:p>
            <a:r>
              <a:rPr lang="es-MX" sz="1100" dirty="0" err="1"/>
              <a:t>Samurai</a:t>
            </a:r>
            <a:r>
              <a:rPr lang="es-MX" sz="1100" dirty="0"/>
              <a:t> Web </a:t>
            </a:r>
            <a:r>
              <a:rPr lang="es-MX" sz="1100" dirty="0" err="1"/>
              <a:t>Testing</a:t>
            </a:r>
            <a:r>
              <a:rPr lang="es-MX" sz="1100" dirty="0"/>
              <a:t> Framework: </a:t>
            </a:r>
            <a:r>
              <a:rPr lang="es-MX" sz="1100" b="1" dirty="0">
                <a:hlinkClick r:id="rId23" tooltip="http://www.samuraiwtf.org/"/>
              </a:rPr>
              <a:t>http://www.samuraiwtf.org/</a:t>
            </a:r>
            <a:endParaRPr lang="es-MX" sz="1100" dirty="0"/>
          </a:p>
          <a:p>
            <a:r>
              <a:rPr lang="es-MX" sz="1100" dirty="0"/>
              <a:t>SECURITY-ONION: </a:t>
            </a:r>
            <a:r>
              <a:rPr lang="es-MX" sz="1100" b="1" dirty="0">
                <a:hlinkClick r:id="rId24" tooltip="http://blog.securityonion.net/p/securityonion.html"/>
              </a:rPr>
              <a:t>http://blog.securityonion.net/p/securityonion.html</a:t>
            </a:r>
            <a:endParaRPr lang="es-MX" sz="1100" dirty="0"/>
          </a:p>
          <a:p>
            <a:r>
              <a:rPr lang="es-MX" sz="1100" dirty="0"/>
              <a:t>TAILS: </a:t>
            </a:r>
            <a:r>
              <a:rPr lang="es-MX" sz="1100" b="1" dirty="0">
                <a:hlinkClick r:id="rId25" tooltip="https://tails.boum.org/"/>
              </a:rPr>
              <a:t>https://tails.boum.org/</a:t>
            </a:r>
            <a:endParaRPr lang="es-MX" sz="1100" dirty="0"/>
          </a:p>
          <a:p>
            <a:r>
              <a:rPr lang="es-MX" sz="1100" dirty="0"/>
              <a:t>QUBES: </a:t>
            </a:r>
            <a:r>
              <a:rPr lang="es-MX" sz="1100" b="1" dirty="0">
                <a:hlinkClick r:id="rId26" tooltip="https://www.qubes-os.org/"/>
              </a:rPr>
              <a:t>https://www.qubes-os.org/</a:t>
            </a:r>
            <a:endParaRPr lang="es-MX" sz="1100" dirty="0"/>
          </a:p>
          <a:p>
            <a:r>
              <a:rPr lang="es-MX" sz="1100" dirty="0" err="1"/>
              <a:t>Wifislax</a:t>
            </a:r>
            <a:r>
              <a:rPr lang="es-MX" sz="1100" dirty="0"/>
              <a:t>: </a:t>
            </a:r>
            <a:r>
              <a:rPr lang="es-MX" sz="1100" b="1" dirty="0">
                <a:hlinkClick r:id="rId27" tooltip="http://www.wifislax.com/"/>
              </a:rPr>
              <a:t>http://www.wifislax.com/</a:t>
            </a:r>
            <a:endParaRPr lang="es-MX" sz="1100" dirty="0"/>
          </a:p>
          <a:p>
            <a:r>
              <a:rPr lang="es-MX" sz="1100" dirty="0"/>
              <a:t>WEAKERTHAN: </a:t>
            </a:r>
            <a:r>
              <a:rPr lang="es-MX" sz="1100" b="1" dirty="0">
                <a:hlinkClick r:id="rId28"/>
              </a:rPr>
              <a:t>http://www.weaknetlabs.com/</a:t>
            </a:r>
            <a:endParaRPr lang="es-MX" sz="1100" dirty="0"/>
          </a:p>
          <a:p>
            <a:endParaRPr lang="es-MX" sz="1100" dirty="0"/>
          </a:p>
        </p:txBody>
      </p:sp>
      <p:sp>
        <p:nvSpPr>
          <p:cNvPr id="4" name="Rectángulo 3"/>
          <p:cNvSpPr/>
          <p:nvPr/>
        </p:nvSpPr>
        <p:spPr>
          <a:xfrm>
            <a:off x="2696814" y="6316945"/>
            <a:ext cx="6798365" cy="369332"/>
          </a:xfrm>
          <a:prstGeom prst="rect">
            <a:avLst/>
          </a:prstGeom>
        </p:spPr>
        <p:txBody>
          <a:bodyPr wrap="square">
            <a:spAutoFit/>
          </a:bodyPr>
          <a:lstStyle/>
          <a:p>
            <a:pPr lvl="1"/>
            <a:r>
              <a:rPr lang="es-MX" dirty="0">
                <a:solidFill>
                  <a:schemeClr val="tx2"/>
                </a:solidFill>
              </a:rPr>
              <a:t>Operar los sistemas, redes y datos que posee un CSIRT</a:t>
            </a:r>
          </a:p>
        </p:txBody>
      </p:sp>
    </p:spTree>
    <p:extLst>
      <p:ext uri="{BB962C8B-B14F-4D97-AF65-F5344CB8AC3E}">
        <p14:creationId xmlns:p14="http://schemas.microsoft.com/office/powerpoint/2010/main" val="2523707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 </a:t>
            </a:r>
            <a:r>
              <a:rPr lang="es-MX" b="1" dirty="0"/>
              <a:t>otras</a:t>
            </a:r>
            <a:endParaRPr lang="es-MX" dirty="0"/>
          </a:p>
        </p:txBody>
      </p:sp>
      <p:sp>
        <p:nvSpPr>
          <p:cNvPr id="3" name="Marcador de contenido 2"/>
          <p:cNvSpPr>
            <a:spLocks noGrp="1"/>
          </p:cNvSpPr>
          <p:nvPr>
            <p:ph idx="1"/>
          </p:nvPr>
        </p:nvSpPr>
        <p:spPr>
          <a:xfrm>
            <a:off x="581193" y="2070847"/>
            <a:ext cx="11029615" cy="4101353"/>
          </a:xfrm>
        </p:spPr>
        <p:txBody>
          <a:bodyPr numCol="2">
            <a:noAutofit/>
          </a:bodyPr>
          <a:lstStyle/>
          <a:p>
            <a:r>
              <a:rPr lang="es-MX" dirty="0"/>
              <a:t>Por </a:t>
            </a:r>
            <a:r>
              <a:rPr lang="es-MX" dirty="0" err="1"/>
              <a:t>Insecure.org:</a:t>
            </a:r>
            <a:r>
              <a:rPr lang="es-MX" b="1" dirty="0" err="1">
                <a:hlinkClick r:id="rId2" tooltip="http://insecure.org/tools/tools-es.html"/>
              </a:rPr>
              <a:t>http</a:t>
            </a:r>
            <a:r>
              <a:rPr lang="es-MX" b="1" dirty="0">
                <a:hlinkClick r:id="rId2" tooltip="http://insecure.org/tools/tools-es.html"/>
              </a:rPr>
              <a:t>://insecure.org/</a:t>
            </a:r>
            <a:r>
              <a:rPr lang="es-MX" b="1" dirty="0" err="1">
                <a:hlinkClick r:id="rId2" tooltip="http://insecure.org/tools/tools-es.html"/>
              </a:rPr>
              <a:t>tools</a:t>
            </a:r>
            <a:r>
              <a:rPr lang="es-MX" b="1" dirty="0">
                <a:hlinkClick r:id="rId2" tooltip="http://insecure.org/tools/tools-es.html"/>
              </a:rPr>
              <a:t>/tools-es.html</a:t>
            </a:r>
            <a:endParaRPr lang="es-MX" dirty="0"/>
          </a:p>
          <a:p>
            <a:r>
              <a:rPr lang="es-MX" dirty="0"/>
              <a:t>Utilitarios para ciberseguridad: </a:t>
            </a:r>
            <a:r>
              <a:rPr lang="es-MX" b="1" dirty="0">
                <a:hlinkClick r:id="rId3"/>
              </a:rPr>
              <a:t>https://ciberpatrulla.com/links/</a:t>
            </a:r>
            <a:endParaRPr lang="es-MX" dirty="0"/>
          </a:p>
          <a:p>
            <a:r>
              <a:rPr lang="es-MX" dirty="0" err="1"/>
              <a:t>Threatcrowd</a:t>
            </a:r>
            <a:r>
              <a:rPr lang="es-MX" dirty="0"/>
              <a:t> (</a:t>
            </a:r>
            <a:r>
              <a:rPr lang="es-MX" b="1" dirty="0">
                <a:hlinkClick r:id="rId4"/>
              </a:rPr>
              <a:t>https://www.threatcrowd.org/</a:t>
            </a:r>
            <a:r>
              <a:rPr lang="es-MX" dirty="0"/>
              <a:t>): Motor de búsqueda para dominios, </a:t>
            </a:r>
            <a:r>
              <a:rPr lang="es-MX" dirty="0" err="1"/>
              <a:t>IPs</a:t>
            </a:r>
            <a:r>
              <a:rPr lang="es-MX" dirty="0"/>
              <a:t>, correos y organizaciones, entrega mapas de dominio y amenazas relacionadas.</a:t>
            </a:r>
          </a:p>
          <a:p>
            <a:r>
              <a:rPr lang="es-MX" dirty="0" err="1"/>
              <a:t>Maltiverse</a:t>
            </a:r>
            <a:r>
              <a:rPr lang="es-MX" dirty="0"/>
              <a:t> (</a:t>
            </a:r>
            <a:r>
              <a:rPr lang="es-MX" b="1" dirty="0">
                <a:hlinkClick r:id="rId5"/>
              </a:rPr>
              <a:t>https://maltiverse.com/search</a:t>
            </a:r>
            <a:r>
              <a:rPr lang="es-MX" dirty="0"/>
              <a:t>): Motor de búsqueda, el cual registra en el tiempo, información de amenazas, indicadores de compromiso, TOR, entre otros.</a:t>
            </a:r>
          </a:p>
          <a:p>
            <a:r>
              <a:rPr lang="es-MX" dirty="0" err="1"/>
              <a:t>Sploitus</a:t>
            </a:r>
            <a:r>
              <a:rPr lang="es-MX" dirty="0"/>
              <a:t> (</a:t>
            </a:r>
            <a:r>
              <a:rPr lang="es-MX" b="1" dirty="0">
                <a:hlinkClick r:id="rId6"/>
              </a:rPr>
              <a:t>http://Sploitus.com</a:t>
            </a:r>
            <a:r>
              <a:rPr lang="es-MX" dirty="0"/>
              <a:t>): Motor de búsqueda de </a:t>
            </a:r>
            <a:r>
              <a:rPr lang="es-MX" dirty="0" err="1"/>
              <a:t>exploits</a:t>
            </a:r>
            <a:r>
              <a:rPr lang="es-MX" dirty="0"/>
              <a:t>.</a:t>
            </a:r>
          </a:p>
          <a:p>
            <a:endParaRPr lang="es-MX" sz="1100" dirty="0"/>
          </a:p>
        </p:txBody>
      </p:sp>
      <p:sp>
        <p:nvSpPr>
          <p:cNvPr id="5" name="Rectángulo 4"/>
          <p:cNvSpPr/>
          <p:nvPr/>
        </p:nvSpPr>
        <p:spPr>
          <a:xfrm>
            <a:off x="2696814" y="6316945"/>
            <a:ext cx="6798365" cy="369332"/>
          </a:xfrm>
          <a:prstGeom prst="rect">
            <a:avLst/>
          </a:prstGeom>
        </p:spPr>
        <p:txBody>
          <a:bodyPr wrap="square">
            <a:spAutoFit/>
          </a:bodyPr>
          <a:lstStyle/>
          <a:p>
            <a:pPr lvl="1"/>
            <a:r>
              <a:rPr lang="es-MX" dirty="0">
                <a:solidFill>
                  <a:schemeClr val="tx2"/>
                </a:solidFill>
              </a:rPr>
              <a:t>Operar los sistemas, redes y datos que posee un CSIRT</a:t>
            </a:r>
          </a:p>
        </p:txBody>
      </p:sp>
    </p:spTree>
    <p:extLst>
      <p:ext uri="{BB962C8B-B14F-4D97-AF65-F5344CB8AC3E}">
        <p14:creationId xmlns:p14="http://schemas.microsoft.com/office/powerpoint/2010/main" val="2517528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 </a:t>
            </a:r>
            <a:r>
              <a:rPr lang="es-MX" b="1" dirty="0"/>
              <a:t>analizadores ON-LINE</a:t>
            </a:r>
            <a:endParaRPr lang="es-MX" dirty="0"/>
          </a:p>
        </p:txBody>
      </p:sp>
      <p:sp>
        <p:nvSpPr>
          <p:cNvPr id="3" name="Marcador de contenido 2"/>
          <p:cNvSpPr>
            <a:spLocks noGrp="1"/>
          </p:cNvSpPr>
          <p:nvPr>
            <p:ph idx="1"/>
          </p:nvPr>
        </p:nvSpPr>
        <p:spPr>
          <a:xfrm>
            <a:off x="581193" y="2070847"/>
            <a:ext cx="11029615" cy="4101353"/>
          </a:xfrm>
        </p:spPr>
        <p:txBody>
          <a:bodyPr numCol="2">
            <a:noAutofit/>
          </a:bodyPr>
          <a:lstStyle/>
          <a:p>
            <a:r>
              <a:rPr lang="es-MX" dirty="0"/>
              <a:t>HACKMETRIX: </a:t>
            </a:r>
            <a:r>
              <a:rPr lang="es-MX" b="1" dirty="0">
                <a:hlinkClick r:id="rId2"/>
              </a:rPr>
              <a:t>https://www.hackmetrix.com/</a:t>
            </a:r>
            <a:endParaRPr lang="es-MX" dirty="0"/>
          </a:p>
          <a:p>
            <a:r>
              <a:rPr lang="es-MX" dirty="0"/>
              <a:t>VIRUS TOTAL: </a:t>
            </a:r>
            <a:r>
              <a:rPr lang="es-MX" b="1" dirty="0">
                <a:hlinkClick r:id="rId3" tooltip="https://www.virustotal.com/es/"/>
              </a:rPr>
              <a:t>https://www.virustotal.com/es/</a:t>
            </a:r>
            <a:endParaRPr lang="es-MX" dirty="0"/>
          </a:p>
          <a:p>
            <a:r>
              <a:rPr lang="es-MX" dirty="0"/>
              <a:t>MALWR: </a:t>
            </a:r>
            <a:r>
              <a:rPr lang="es-MX" b="1" dirty="0">
                <a:hlinkClick r:id="rId4" tooltip="https://malwr.com"/>
              </a:rPr>
              <a:t>https://malwr.com</a:t>
            </a:r>
            <a:endParaRPr lang="es-MX" dirty="0"/>
          </a:p>
          <a:p>
            <a:r>
              <a:rPr lang="es-MX" dirty="0"/>
              <a:t>SONARQUBE </a:t>
            </a:r>
            <a:r>
              <a:rPr lang="es-MX" b="1" dirty="0">
                <a:hlinkClick r:id="rId5"/>
              </a:rPr>
              <a:t>https://www.sonarqube.org/</a:t>
            </a:r>
            <a:endParaRPr lang="es-MX" dirty="0"/>
          </a:p>
          <a:p>
            <a:endParaRPr lang="es-MX" sz="1100" dirty="0"/>
          </a:p>
        </p:txBody>
      </p:sp>
      <p:sp>
        <p:nvSpPr>
          <p:cNvPr id="5" name="Rectángulo 4"/>
          <p:cNvSpPr/>
          <p:nvPr/>
        </p:nvSpPr>
        <p:spPr>
          <a:xfrm>
            <a:off x="2696814" y="6316945"/>
            <a:ext cx="6798365" cy="369332"/>
          </a:xfrm>
          <a:prstGeom prst="rect">
            <a:avLst/>
          </a:prstGeom>
        </p:spPr>
        <p:txBody>
          <a:bodyPr wrap="square">
            <a:spAutoFit/>
          </a:bodyPr>
          <a:lstStyle/>
          <a:p>
            <a:pPr lvl="1"/>
            <a:r>
              <a:rPr lang="es-MX" dirty="0">
                <a:solidFill>
                  <a:schemeClr val="tx2"/>
                </a:solidFill>
              </a:rPr>
              <a:t>Operar los sistemas, redes y datos que posee un CSIRT</a:t>
            </a:r>
          </a:p>
        </p:txBody>
      </p:sp>
    </p:spTree>
    <p:extLst>
      <p:ext uri="{BB962C8B-B14F-4D97-AF65-F5344CB8AC3E}">
        <p14:creationId xmlns:p14="http://schemas.microsoft.com/office/powerpoint/2010/main" val="521921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 </a:t>
            </a:r>
            <a:r>
              <a:rPr lang="es-MX" b="1" dirty="0" err="1"/>
              <a:t>Analisis</a:t>
            </a:r>
            <a:r>
              <a:rPr lang="es-MX" b="1" dirty="0"/>
              <a:t> forense</a:t>
            </a:r>
            <a:endParaRPr lang="es-MX" dirty="0"/>
          </a:p>
        </p:txBody>
      </p:sp>
      <p:sp>
        <p:nvSpPr>
          <p:cNvPr id="3" name="Marcador de contenido 2"/>
          <p:cNvSpPr>
            <a:spLocks noGrp="1"/>
          </p:cNvSpPr>
          <p:nvPr>
            <p:ph idx="1"/>
          </p:nvPr>
        </p:nvSpPr>
        <p:spPr>
          <a:xfrm>
            <a:off x="581193" y="2070847"/>
            <a:ext cx="11029615" cy="4101353"/>
          </a:xfrm>
        </p:spPr>
        <p:txBody>
          <a:bodyPr numCol="2">
            <a:noAutofit/>
          </a:bodyPr>
          <a:lstStyle/>
          <a:p>
            <a:r>
              <a:rPr lang="es-MX" dirty="0"/>
              <a:t>CAINE: </a:t>
            </a:r>
            <a:r>
              <a:rPr lang="es-MX" b="1" dirty="0">
                <a:hlinkClick r:id="rId2" tooltip="http://www.caine-live.net/"/>
              </a:rPr>
              <a:t>http://www.caine-live.net/</a:t>
            </a:r>
            <a:endParaRPr lang="es-MX" dirty="0"/>
          </a:p>
          <a:p>
            <a:r>
              <a:rPr lang="es-MX" dirty="0"/>
              <a:t>DEFT Linux: </a:t>
            </a:r>
            <a:r>
              <a:rPr lang="es-MX" b="1" dirty="0">
                <a:hlinkClick r:id="rId3" tooltip="http://www.deftlinux.net/"/>
              </a:rPr>
              <a:t>http://www.deftlinux.net/</a:t>
            </a:r>
            <a:endParaRPr lang="es-MX" dirty="0"/>
          </a:p>
          <a:p>
            <a:r>
              <a:rPr lang="es-MX" dirty="0"/>
              <a:t>SIFT: </a:t>
            </a:r>
            <a:r>
              <a:rPr lang="es-MX" b="1" dirty="0">
                <a:hlinkClick r:id="rId4" tooltip="http://digital-forensics.sans.org/community/downloads"/>
              </a:rPr>
              <a:t>http://digital-forensics.sans.org/community/downloads</a:t>
            </a:r>
            <a:endParaRPr lang="es-MX" dirty="0"/>
          </a:p>
          <a:p>
            <a:endParaRPr lang="es-MX" sz="1100" dirty="0"/>
          </a:p>
        </p:txBody>
      </p:sp>
      <p:sp>
        <p:nvSpPr>
          <p:cNvPr id="6" name="Rectángulo 5"/>
          <p:cNvSpPr/>
          <p:nvPr/>
        </p:nvSpPr>
        <p:spPr>
          <a:xfrm>
            <a:off x="2696814" y="6316945"/>
            <a:ext cx="6798365" cy="369332"/>
          </a:xfrm>
          <a:prstGeom prst="rect">
            <a:avLst/>
          </a:prstGeom>
        </p:spPr>
        <p:txBody>
          <a:bodyPr wrap="square">
            <a:spAutoFit/>
          </a:bodyPr>
          <a:lstStyle/>
          <a:p>
            <a:pPr lvl="1"/>
            <a:r>
              <a:rPr lang="es-MX" dirty="0">
                <a:solidFill>
                  <a:schemeClr val="tx2"/>
                </a:solidFill>
              </a:rPr>
              <a:t>Operar los sistemas, redes y datos que posee un CSIRT</a:t>
            </a:r>
          </a:p>
        </p:txBody>
      </p:sp>
    </p:spTree>
    <p:extLst>
      <p:ext uri="{BB962C8B-B14F-4D97-AF65-F5344CB8AC3E}">
        <p14:creationId xmlns:p14="http://schemas.microsoft.com/office/powerpoint/2010/main" val="1913460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 </a:t>
            </a:r>
            <a:r>
              <a:rPr lang="es-MX" b="1" dirty="0" err="1"/>
              <a:t>Sandbox</a:t>
            </a:r>
            <a:endParaRPr lang="es-MX" dirty="0"/>
          </a:p>
        </p:txBody>
      </p:sp>
      <p:sp>
        <p:nvSpPr>
          <p:cNvPr id="3" name="Marcador de contenido 2"/>
          <p:cNvSpPr>
            <a:spLocks noGrp="1"/>
          </p:cNvSpPr>
          <p:nvPr>
            <p:ph idx="1"/>
          </p:nvPr>
        </p:nvSpPr>
        <p:spPr>
          <a:xfrm>
            <a:off x="581193" y="2070847"/>
            <a:ext cx="11029615" cy="4101353"/>
          </a:xfrm>
        </p:spPr>
        <p:txBody>
          <a:bodyPr numCol="2">
            <a:noAutofit/>
          </a:bodyPr>
          <a:lstStyle/>
          <a:p>
            <a:r>
              <a:rPr lang="es-MX" b="1" dirty="0" err="1">
                <a:hlinkClick r:id="rId2"/>
              </a:rPr>
              <a:t>CWSandbox</a:t>
            </a:r>
            <a:r>
              <a:rPr lang="es-MX" b="1" dirty="0">
                <a:hlinkClick r:id="rId2"/>
              </a:rPr>
              <a:t> (Online)</a:t>
            </a:r>
            <a:endParaRPr lang="es-MX" dirty="0"/>
          </a:p>
          <a:p>
            <a:r>
              <a:rPr lang="es-MX" b="1" dirty="0">
                <a:hlinkClick r:id="rId3"/>
              </a:rPr>
              <a:t>Coco </a:t>
            </a:r>
            <a:r>
              <a:rPr lang="es-MX" b="1" dirty="0" err="1">
                <a:hlinkClick r:id="rId3"/>
              </a:rPr>
              <a:t>Automated</a:t>
            </a:r>
            <a:r>
              <a:rPr lang="es-MX" b="1" dirty="0">
                <a:hlinkClick r:id="rId3"/>
              </a:rPr>
              <a:t> Malware </a:t>
            </a:r>
            <a:r>
              <a:rPr lang="es-MX" b="1" dirty="0" err="1">
                <a:hlinkClick r:id="rId3"/>
              </a:rPr>
              <a:t>Analysis</a:t>
            </a:r>
            <a:endParaRPr lang="es-MX" dirty="0"/>
          </a:p>
          <a:p>
            <a:r>
              <a:rPr lang="es-MX" b="1" dirty="0" err="1">
                <a:hlinkClick r:id="rId4"/>
              </a:rPr>
              <a:t>GeSWall</a:t>
            </a:r>
            <a:r>
              <a:rPr lang="es-MX" b="1" dirty="0">
                <a:hlinkClick r:id="rId4"/>
              </a:rPr>
              <a:t> (Free </a:t>
            </a:r>
            <a:r>
              <a:rPr lang="es-MX" b="1" dirty="0" err="1">
                <a:hlinkClick r:id="rId4"/>
              </a:rPr>
              <a:t>Version</a:t>
            </a:r>
            <a:r>
              <a:rPr lang="es-MX" b="1" dirty="0">
                <a:hlinkClick r:id="rId4"/>
              </a:rPr>
              <a:t>)</a:t>
            </a:r>
            <a:endParaRPr lang="es-MX" dirty="0"/>
          </a:p>
          <a:p>
            <a:r>
              <a:rPr lang="es-MX" b="1" dirty="0">
                <a:hlinkClick r:id="rId5"/>
              </a:rPr>
              <a:t>Norman (Online)</a:t>
            </a:r>
            <a:endParaRPr lang="es-MX" dirty="0"/>
          </a:p>
          <a:p>
            <a:r>
              <a:rPr lang="es-MX" b="1" dirty="0" err="1">
                <a:hlinkClick r:id="rId6"/>
              </a:rPr>
              <a:t>Threat</a:t>
            </a:r>
            <a:r>
              <a:rPr lang="es-MX" b="1" dirty="0">
                <a:hlinkClick r:id="rId6"/>
              </a:rPr>
              <a:t> </a:t>
            </a:r>
            <a:r>
              <a:rPr lang="es-MX" b="1" dirty="0" err="1">
                <a:hlinkClick r:id="rId6"/>
              </a:rPr>
              <a:t>Expert</a:t>
            </a:r>
            <a:r>
              <a:rPr lang="es-MX" b="1" dirty="0">
                <a:hlinkClick r:id="rId6"/>
              </a:rPr>
              <a:t> (Online)</a:t>
            </a:r>
            <a:endParaRPr lang="es-MX" dirty="0"/>
          </a:p>
          <a:p>
            <a:r>
              <a:rPr lang="es-MX" b="1" dirty="0" err="1">
                <a:hlinkClick r:id="rId7"/>
              </a:rPr>
              <a:t>Sandboxie</a:t>
            </a:r>
            <a:r>
              <a:rPr lang="es-MX" b="1" dirty="0">
                <a:hlinkClick r:id="rId7"/>
              </a:rPr>
              <a:t> (Free </a:t>
            </a:r>
            <a:r>
              <a:rPr lang="es-MX" b="1" dirty="0" err="1">
                <a:hlinkClick r:id="rId7"/>
              </a:rPr>
              <a:t>Version</a:t>
            </a:r>
            <a:r>
              <a:rPr lang="es-MX" b="1" dirty="0">
                <a:hlinkClick r:id="rId7"/>
              </a:rPr>
              <a:t>)</a:t>
            </a:r>
            <a:endParaRPr lang="es-MX" dirty="0"/>
          </a:p>
          <a:p>
            <a:r>
              <a:rPr lang="es-MX" b="1" dirty="0">
                <a:hlinkClick r:id="rId8"/>
              </a:rPr>
              <a:t>SNDBOX (Free </a:t>
            </a:r>
            <a:r>
              <a:rPr lang="es-MX" b="1" dirty="0" err="1">
                <a:hlinkClick r:id="rId8"/>
              </a:rPr>
              <a:t>Version</a:t>
            </a:r>
            <a:r>
              <a:rPr lang="es-MX" b="1" dirty="0">
                <a:hlinkClick r:id="rId8"/>
              </a:rPr>
              <a:t>)</a:t>
            </a:r>
            <a:endParaRPr lang="es-MX" dirty="0"/>
          </a:p>
          <a:p>
            <a:endParaRPr lang="es-MX" sz="1100" dirty="0"/>
          </a:p>
        </p:txBody>
      </p:sp>
      <p:sp>
        <p:nvSpPr>
          <p:cNvPr id="5" name="Rectángulo 4"/>
          <p:cNvSpPr/>
          <p:nvPr/>
        </p:nvSpPr>
        <p:spPr>
          <a:xfrm>
            <a:off x="2696814" y="6316945"/>
            <a:ext cx="6798365" cy="369332"/>
          </a:xfrm>
          <a:prstGeom prst="rect">
            <a:avLst/>
          </a:prstGeom>
        </p:spPr>
        <p:txBody>
          <a:bodyPr wrap="square">
            <a:spAutoFit/>
          </a:bodyPr>
          <a:lstStyle/>
          <a:p>
            <a:pPr lvl="1"/>
            <a:r>
              <a:rPr lang="es-MX" dirty="0">
                <a:solidFill>
                  <a:schemeClr val="tx2"/>
                </a:solidFill>
              </a:rPr>
              <a:t>Operar los sistemas, redes y datos que posee un CSIRT</a:t>
            </a:r>
          </a:p>
        </p:txBody>
      </p:sp>
    </p:spTree>
    <p:extLst>
      <p:ext uri="{BB962C8B-B14F-4D97-AF65-F5344CB8AC3E}">
        <p14:creationId xmlns:p14="http://schemas.microsoft.com/office/powerpoint/2010/main" val="876835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Herramientas </a:t>
            </a:r>
            <a:r>
              <a:rPr lang="es-MX" b="1" dirty="0"/>
              <a:t>Auditoria</a:t>
            </a:r>
            <a:endParaRPr lang="es-MX" dirty="0"/>
          </a:p>
        </p:txBody>
      </p:sp>
      <p:sp>
        <p:nvSpPr>
          <p:cNvPr id="5" name="Marcador de contenido 4"/>
          <p:cNvSpPr>
            <a:spLocks noGrp="1"/>
          </p:cNvSpPr>
          <p:nvPr>
            <p:ph idx="1"/>
          </p:nvPr>
        </p:nvSpPr>
        <p:spPr/>
        <p:txBody>
          <a:bodyPr/>
          <a:lstStyle/>
          <a:p>
            <a:r>
              <a:rPr lang="es-MX" b="1" dirty="0">
                <a:hlinkClick r:id="rId2"/>
              </a:rPr>
              <a:t>Curso de Ciberseguridad para Auditores Internos</a:t>
            </a:r>
            <a:endParaRPr lang="es-MX" dirty="0"/>
          </a:p>
          <a:p>
            <a:endParaRPr lang="es-MX" dirty="0"/>
          </a:p>
        </p:txBody>
      </p:sp>
      <p:sp>
        <p:nvSpPr>
          <p:cNvPr id="6" name="Rectángulo 5"/>
          <p:cNvSpPr/>
          <p:nvPr/>
        </p:nvSpPr>
        <p:spPr>
          <a:xfrm>
            <a:off x="2696814" y="6316945"/>
            <a:ext cx="6798365" cy="369332"/>
          </a:xfrm>
          <a:prstGeom prst="rect">
            <a:avLst/>
          </a:prstGeom>
        </p:spPr>
        <p:txBody>
          <a:bodyPr wrap="square">
            <a:spAutoFit/>
          </a:bodyPr>
          <a:lstStyle/>
          <a:p>
            <a:pPr lvl="1"/>
            <a:r>
              <a:rPr lang="es-MX" dirty="0">
                <a:solidFill>
                  <a:schemeClr val="tx2"/>
                </a:solidFill>
              </a:rPr>
              <a:t>Operar los sistemas, redes y datos que posee un CSIRT</a:t>
            </a:r>
          </a:p>
        </p:txBody>
      </p:sp>
    </p:spTree>
    <p:extLst>
      <p:ext uri="{BB962C8B-B14F-4D97-AF65-F5344CB8AC3E}">
        <p14:creationId xmlns:p14="http://schemas.microsoft.com/office/powerpoint/2010/main" val="3192479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Instalar </a:t>
            </a:r>
            <a:r>
              <a:rPr lang="es-MX" dirty="0" err="1"/>
              <a:t>Docker</a:t>
            </a:r>
            <a:endParaRPr lang="es-MX" dirty="0"/>
          </a:p>
        </p:txBody>
      </p:sp>
      <p:sp>
        <p:nvSpPr>
          <p:cNvPr id="3" name="Marcador de contenido 2"/>
          <p:cNvSpPr>
            <a:spLocks noGrp="1"/>
          </p:cNvSpPr>
          <p:nvPr>
            <p:ph idx="1"/>
          </p:nvPr>
        </p:nvSpPr>
        <p:spPr>
          <a:xfrm>
            <a:off x="581192" y="1976718"/>
            <a:ext cx="11029615" cy="4558553"/>
          </a:xfrm>
        </p:spPr>
        <p:txBody>
          <a:bodyPr>
            <a:normAutofit fontScale="77500" lnSpcReduction="20000"/>
          </a:bodyPr>
          <a:lstStyle/>
          <a:p>
            <a:r>
              <a:rPr lang="es-MX" dirty="0"/>
              <a:t>Actualice su lista de paquetes existente:</a:t>
            </a:r>
          </a:p>
          <a:p>
            <a:pPr lvl="1"/>
            <a:r>
              <a:rPr lang="es-MX" dirty="0">
                <a:latin typeface="Centaur" panose="02030504050205020304" pitchFamily="18" charset="0"/>
              </a:rPr>
              <a:t>&gt; sudo </a:t>
            </a:r>
            <a:r>
              <a:rPr lang="es-MX" dirty="0" err="1">
                <a:latin typeface="Centaur" panose="02030504050205020304" pitchFamily="18" charset="0"/>
              </a:rPr>
              <a:t>apt</a:t>
            </a:r>
            <a:r>
              <a:rPr lang="es-MX" dirty="0">
                <a:latin typeface="Centaur" panose="02030504050205020304" pitchFamily="18" charset="0"/>
              </a:rPr>
              <a:t> </a:t>
            </a:r>
            <a:r>
              <a:rPr lang="es-MX" dirty="0" err="1">
                <a:latin typeface="Centaur" panose="02030504050205020304" pitchFamily="18" charset="0"/>
              </a:rPr>
              <a:t>update</a:t>
            </a:r>
            <a:endParaRPr lang="es-MX" dirty="0">
              <a:latin typeface="Centaur" panose="02030504050205020304" pitchFamily="18" charset="0"/>
            </a:endParaRPr>
          </a:p>
          <a:p>
            <a:r>
              <a:rPr lang="en-US" dirty="0" err="1"/>
              <a:t>Requisitos</a:t>
            </a:r>
            <a:r>
              <a:rPr lang="en-US" dirty="0"/>
              <a:t> para </a:t>
            </a:r>
            <a:r>
              <a:rPr lang="en-US" dirty="0" err="1"/>
              <a:t>temas</a:t>
            </a:r>
            <a:r>
              <a:rPr lang="en-US" dirty="0"/>
              <a:t> HTTPS:</a:t>
            </a:r>
          </a:p>
          <a:p>
            <a:pPr lvl="1"/>
            <a:r>
              <a:rPr lang="en-US" dirty="0">
                <a:latin typeface="Centaur" panose="02030504050205020304" pitchFamily="18" charset="0"/>
              </a:rPr>
              <a:t>&gt; </a:t>
            </a:r>
            <a:r>
              <a:rPr lang="en-US" dirty="0" err="1">
                <a:latin typeface="Centaur" panose="02030504050205020304" pitchFamily="18" charset="0"/>
              </a:rPr>
              <a:t>sudo</a:t>
            </a:r>
            <a:r>
              <a:rPr lang="en-US" dirty="0">
                <a:latin typeface="Centaur" panose="02030504050205020304" pitchFamily="18" charset="0"/>
              </a:rPr>
              <a:t> apt install apt-transport-https ca-certificates curl software-properties-common</a:t>
            </a:r>
          </a:p>
          <a:p>
            <a:r>
              <a:rPr lang="en-US" dirty="0"/>
              <a:t>Clave GPG para Docker</a:t>
            </a:r>
          </a:p>
          <a:p>
            <a:pPr lvl="1"/>
            <a:r>
              <a:rPr lang="en-US" dirty="0">
                <a:latin typeface="Centaur" panose="02030504050205020304" pitchFamily="18" charset="0"/>
              </a:rPr>
              <a:t>&gt; curl -</a:t>
            </a:r>
            <a:r>
              <a:rPr lang="en-US" dirty="0" err="1">
                <a:latin typeface="Centaur" panose="02030504050205020304" pitchFamily="18" charset="0"/>
              </a:rPr>
              <a:t>fsSL</a:t>
            </a:r>
            <a:r>
              <a:rPr lang="en-US" dirty="0">
                <a:latin typeface="Centaur" panose="02030504050205020304" pitchFamily="18" charset="0"/>
              </a:rPr>
              <a:t> https://download.docker.com/linux/ubuntu/gpg | </a:t>
            </a:r>
            <a:r>
              <a:rPr lang="en-US" dirty="0" err="1">
                <a:latin typeface="Centaur" panose="02030504050205020304" pitchFamily="18" charset="0"/>
              </a:rPr>
              <a:t>sudo</a:t>
            </a:r>
            <a:r>
              <a:rPr lang="en-US" dirty="0">
                <a:latin typeface="Centaur" panose="02030504050205020304" pitchFamily="18" charset="0"/>
              </a:rPr>
              <a:t> apt-key add –</a:t>
            </a:r>
          </a:p>
          <a:p>
            <a:r>
              <a:rPr lang="en-US" dirty="0" err="1"/>
              <a:t>Repositorio</a:t>
            </a:r>
            <a:r>
              <a:rPr lang="en-US" dirty="0"/>
              <a:t> Docker a </a:t>
            </a:r>
            <a:r>
              <a:rPr lang="en-US" dirty="0" err="1"/>
              <a:t>feuntes</a:t>
            </a:r>
            <a:r>
              <a:rPr lang="en-US" dirty="0"/>
              <a:t> APT</a:t>
            </a:r>
          </a:p>
          <a:p>
            <a:pPr lvl="1"/>
            <a:r>
              <a:rPr lang="en-US" dirty="0">
                <a:latin typeface="Centaur" panose="02030504050205020304" pitchFamily="18" charset="0"/>
              </a:rPr>
              <a:t>&gt; </a:t>
            </a:r>
            <a:r>
              <a:rPr lang="en-US" dirty="0" err="1">
                <a:latin typeface="Centaur" panose="02030504050205020304" pitchFamily="18" charset="0"/>
              </a:rPr>
              <a:t>sudo</a:t>
            </a:r>
            <a:r>
              <a:rPr lang="en-US" dirty="0">
                <a:latin typeface="Centaur" panose="02030504050205020304" pitchFamily="18" charset="0"/>
              </a:rPr>
              <a:t> add-apt-repository "deb [arch=amd64] https://download.docker.com/linux/ubuntu bionic stable“</a:t>
            </a:r>
          </a:p>
          <a:p>
            <a:r>
              <a:rPr lang="es-MX" dirty="0"/>
              <a:t>Actualizar </a:t>
            </a:r>
          </a:p>
          <a:p>
            <a:pPr lvl="1"/>
            <a:r>
              <a:rPr lang="es-MX" dirty="0">
                <a:latin typeface="Centaur" panose="02030504050205020304" pitchFamily="18" charset="0"/>
              </a:rPr>
              <a:t>&gt; sudo </a:t>
            </a:r>
            <a:r>
              <a:rPr lang="es-MX" dirty="0" err="1">
                <a:latin typeface="Centaur" panose="02030504050205020304" pitchFamily="18" charset="0"/>
              </a:rPr>
              <a:t>apt</a:t>
            </a:r>
            <a:r>
              <a:rPr lang="es-MX" dirty="0">
                <a:latin typeface="Centaur" panose="02030504050205020304" pitchFamily="18" charset="0"/>
              </a:rPr>
              <a:t> </a:t>
            </a:r>
            <a:r>
              <a:rPr lang="es-MX" dirty="0" err="1">
                <a:latin typeface="Centaur" panose="02030504050205020304" pitchFamily="18" charset="0"/>
              </a:rPr>
              <a:t>update</a:t>
            </a:r>
            <a:endParaRPr lang="es-MX" dirty="0">
              <a:latin typeface="Centaur" panose="02030504050205020304" pitchFamily="18" charset="0"/>
            </a:endParaRPr>
          </a:p>
          <a:p>
            <a:r>
              <a:rPr lang="es-MX" dirty="0"/>
              <a:t>Asegurar el repositorio</a:t>
            </a:r>
          </a:p>
          <a:p>
            <a:pPr lvl="1"/>
            <a:r>
              <a:rPr lang="es-MX" dirty="0">
                <a:latin typeface="Centaur" panose="02030504050205020304" pitchFamily="18" charset="0"/>
              </a:rPr>
              <a:t>&gt; </a:t>
            </a:r>
            <a:r>
              <a:rPr lang="es-MX" dirty="0" err="1">
                <a:latin typeface="Centaur" panose="02030504050205020304" pitchFamily="18" charset="0"/>
              </a:rPr>
              <a:t>apt</a:t>
            </a:r>
            <a:r>
              <a:rPr lang="es-MX" dirty="0">
                <a:latin typeface="Centaur" panose="02030504050205020304" pitchFamily="18" charset="0"/>
              </a:rPr>
              <a:t>-cache </a:t>
            </a:r>
            <a:r>
              <a:rPr lang="es-MX" dirty="0" err="1">
                <a:latin typeface="Centaur" panose="02030504050205020304" pitchFamily="18" charset="0"/>
              </a:rPr>
              <a:t>policy</a:t>
            </a:r>
            <a:r>
              <a:rPr lang="es-MX" dirty="0">
                <a:latin typeface="Centaur" panose="02030504050205020304" pitchFamily="18" charset="0"/>
              </a:rPr>
              <a:t> </a:t>
            </a:r>
            <a:r>
              <a:rPr lang="es-MX" dirty="0" err="1">
                <a:latin typeface="Centaur" panose="02030504050205020304" pitchFamily="18" charset="0"/>
              </a:rPr>
              <a:t>docker</a:t>
            </a:r>
            <a:r>
              <a:rPr lang="es-MX" dirty="0">
                <a:latin typeface="Centaur" panose="02030504050205020304" pitchFamily="18" charset="0"/>
              </a:rPr>
              <a:t>-ce</a:t>
            </a:r>
          </a:p>
          <a:p>
            <a:r>
              <a:rPr lang="es-MX" dirty="0"/>
              <a:t>Instalar </a:t>
            </a:r>
            <a:r>
              <a:rPr lang="es-MX" dirty="0" err="1"/>
              <a:t>Docker</a:t>
            </a:r>
            <a:endParaRPr lang="es-MX" dirty="0"/>
          </a:p>
          <a:p>
            <a:pPr lvl="1"/>
            <a:r>
              <a:rPr lang="es-MX" dirty="0">
                <a:latin typeface="Centaur" panose="02030504050205020304" pitchFamily="18" charset="0"/>
              </a:rPr>
              <a:t>&gt; sudo </a:t>
            </a:r>
            <a:r>
              <a:rPr lang="es-MX" dirty="0" err="1">
                <a:latin typeface="Centaur" panose="02030504050205020304" pitchFamily="18" charset="0"/>
              </a:rPr>
              <a:t>apt</a:t>
            </a:r>
            <a:r>
              <a:rPr lang="es-MX" dirty="0">
                <a:latin typeface="Centaur" panose="02030504050205020304" pitchFamily="18" charset="0"/>
              </a:rPr>
              <a:t> </a:t>
            </a:r>
            <a:r>
              <a:rPr lang="es-MX" dirty="0" err="1">
                <a:latin typeface="Centaur" panose="02030504050205020304" pitchFamily="18" charset="0"/>
              </a:rPr>
              <a:t>install</a:t>
            </a:r>
            <a:r>
              <a:rPr lang="es-MX" dirty="0">
                <a:latin typeface="Centaur" panose="02030504050205020304" pitchFamily="18" charset="0"/>
              </a:rPr>
              <a:t> </a:t>
            </a:r>
            <a:r>
              <a:rPr lang="es-MX" dirty="0" err="1">
                <a:latin typeface="Centaur" panose="02030504050205020304" pitchFamily="18" charset="0"/>
              </a:rPr>
              <a:t>docker</a:t>
            </a:r>
            <a:r>
              <a:rPr lang="es-MX" dirty="0">
                <a:latin typeface="Centaur" panose="02030504050205020304" pitchFamily="18" charset="0"/>
              </a:rPr>
              <a:t>-ce</a:t>
            </a:r>
          </a:p>
          <a:p>
            <a:r>
              <a:rPr lang="es-MX" dirty="0"/>
              <a:t>Estatus de </a:t>
            </a:r>
            <a:r>
              <a:rPr lang="es-MX" dirty="0" err="1"/>
              <a:t>Docker</a:t>
            </a:r>
            <a:endParaRPr lang="es-MX" dirty="0"/>
          </a:p>
          <a:p>
            <a:pPr lvl="1"/>
            <a:r>
              <a:rPr lang="es-MX" dirty="0">
                <a:latin typeface="Centaur" panose="02030504050205020304" pitchFamily="18" charset="0"/>
              </a:rPr>
              <a:t>&gt; sudo </a:t>
            </a:r>
            <a:r>
              <a:rPr lang="es-MX" dirty="0" err="1">
                <a:latin typeface="Centaur" panose="02030504050205020304" pitchFamily="18" charset="0"/>
              </a:rPr>
              <a:t>systemctl</a:t>
            </a:r>
            <a:r>
              <a:rPr lang="es-MX" dirty="0">
                <a:latin typeface="Centaur" panose="02030504050205020304" pitchFamily="18" charset="0"/>
              </a:rPr>
              <a:t> status </a:t>
            </a:r>
            <a:r>
              <a:rPr lang="es-MX" dirty="0" err="1">
                <a:latin typeface="Centaur" panose="02030504050205020304" pitchFamily="18" charset="0"/>
              </a:rPr>
              <a:t>docker</a:t>
            </a:r>
            <a:endParaRPr lang="es-MX" dirty="0">
              <a:latin typeface="Centaur" panose="02030504050205020304" pitchFamily="18" charset="0"/>
            </a:endParaRPr>
          </a:p>
        </p:txBody>
      </p:sp>
    </p:spTree>
    <p:extLst>
      <p:ext uri="{BB962C8B-B14F-4D97-AF65-F5344CB8AC3E}">
        <p14:creationId xmlns:p14="http://schemas.microsoft.com/office/powerpoint/2010/main" val="400965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Origen</a:t>
            </a:r>
          </a:p>
        </p:txBody>
      </p:sp>
      <p:sp>
        <p:nvSpPr>
          <p:cNvPr id="3" name="Marcador de contenido 2"/>
          <p:cNvSpPr>
            <a:spLocks noGrp="1"/>
          </p:cNvSpPr>
          <p:nvPr>
            <p:ph idx="1"/>
          </p:nvPr>
        </p:nvSpPr>
        <p:spPr>
          <a:xfrm>
            <a:off x="581193" y="1852321"/>
            <a:ext cx="11029615" cy="1768652"/>
          </a:xfrm>
        </p:spPr>
        <p:txBody>
          <a:bodyPr/>
          <a:lstStyle/>
          <a:p>
            <a:r>
              <a:rPr lang="es-MX" sz="2000" dirty="0"/>
              <a:t>2 de noviembre de 1988, infección del gusano de Morris a aproximadamente 10% de los 60,000 equipo de la red.</a:t>
            </a:r>
          </a:p>
          <a:p>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8" name="Imagen 7"/>
          <p:cNvPicPr>
            <a:picLocks noChangeAspect="1"/>
          </p:cNvPicPr>
          <p:nvPr/>
        </p:nvPicPr>
        <p:blipFill>
          <a:blip r:embed="rId3"/>
          <a:stretch>
            <a:fillRect/>
          </a:stretch>
        </p:blipFill>
        <p:spPr>
          <a:xfrm>
            <a:off x="1721332" y="3084142"/>
            <a:ext cx="3070777" cy="2709108"/>
          </a:xfrm>
          <a:prstGeom prst="rect">
            <a:avLst/>
          </a:prstGeom>
        </p:spPr>
      </p:pic>
      <p:pic>
        <p:nvPicPr>
          <p:cNvPr id="9" name="Imagen 8"/>
          <p:cNvPicPr>
            <a:picLocks noChangeAspect="1"/>
          </p:cNvPicPr>
          <p:nvPr/>
        </p:nvPicPr>
        <p:blipFill>
          <a:blip r:embed="rId4"/>
          <a:stretch>
            <a:fillRect/>
          </a:stretch>
        </p:blipFill>
        <p:spPr>
          <a:xfrm>
            <a:off x="7050158" y="3495193"/>
            <a:ext cx="2683862" cy="2298057"/>
          </a:xfrm>
          <a:prstGeom prst="rect">
            <a:avLst/>
          </a:prstGeom>
        </p:spPr>
      </p:pic>
      <p:sp>
        <p:nvSpPr>
          <p:cNvPr id="10" name="Rectángulo 9"/>
          <p:cNvSpPr/>
          <p:nvPr/>
        </p:nvSpPr>
        <p:spPr>
          <a:xfrm>
            <a:off x="1986375" y="5919030"/>
            <a:ext cx="2289538" cy="369332"/>
          </a:xfrm>
          <a:prstGeom prst="rect">
            <a:avLst/>
          </a:prstGeom>
        </p:spPr>
        <p:txBody>
          <a:bodyPr wrap="none">
            <a:spAutoFit/>
          </a:bodyPr>
          <a:lstStyle/>
          <a:p>
            <a:r>
              <a:rPr lang="es-MX" dirty="0">
                <a:solidFill>
                  <a:srgbClr val="222222"/>
                </a:solidFill>
                <a:latin typeface="Arial" panose="020B0604020202020204" pitchFamily="34" charset="0"/>
              </a:rPr>
              <a:t> </a:t>
            </a:r>
            <a:r>
              <a:rPr lang="es-MX" dirty="0">
                <a:solidFill>
                  <a:schemeClr val="tx2"/>
                </a:solidFill>
              </a:rPr>
              <a:t>Robert </a:t>
            </a:r>
            <a:r>
              <a:rPr lang="es-MX" dirty="0" err="1">
                <a:solidFill>
                  <a:schemeClr val="tx2"/>
                </a:solidFill>
              </a:rPr>
              <a:t>Tappan</a:t>
            </a:r>
            <a:r>
              <a:rPr lang="es-MX" dirty="0">
                <a:solidFill>
                  <a:schemeClr val="tx2"/>
                </a:solidFill>
              </a:rPr>
              <a:t> Morris</a:t>
            </a:r>
          </a:p>
        </p:txBody>
      </p:sp>
      <p:sp>
        <p:nvSpPr>
          <p:cNvPr id="11" name="Rectángulo 10"/>
          <p:cNvSpPr/>
          <p:nvPr/>
        </p:nvSpPr>
        <p:spPr>
          <a:xfrm>
            <a:off x="4545963" y="2867084"/>
            <a:ext cx="7310991" cy="400110"/>
          </a:xfrm>
          <a:prstGeom prst="rect">
            <a:avLst/>
          </a:prstGeom>
        </p:spPr>
        <p:txBody>
          <a:bodyPr wrap="square">
            <a:spAutoFit/>
          </a:bodyPr>
          <a:lstStyle/>
          <a:p>
            <a:pPr algn="ctr"/>
            <a:r>
              <a:rPr lang="es-MX" sz="2000" dirty="0">
                <a:solidFill>
                  <a:schemeClr val="tx2"/>
                </a:solidFill>
              </a:rPr>
              <a:t>CERT - Universidad de Carnegie </a:t>
            </a:r>
            <a:r>
              <a:rPr lang="es-MX" sz="2000" dirty="0" err="1">
                <a:solidFill>
                  <a:schemeClr val="tx2"/>
                </a:solidFill>
              </a:rPr>
              <a:t>Mellon</a:t>
            </a:r>
            <a:r>
              <a:rPr lang="es-MX" sz="2000" dirty="0">
                <a:solidFill>
                  <a:schemeClr val="tx2"/>
                </a:solidFill>
              </a:rPr>
              <a:t>, en Pittsburgh</a:t>
            </a:r>
          </a:p>
        </p:txBody>
      </p:sp>
    </p:spTree>
    <p:extLst>
      <p:ext uri="{BB962C8B-B14F-4D97-AF65-F5344CB8AC3E}">
        <p14:creationId xmlns:p14="http://schemas.microsoft.com/office/powerpoint/2010/main" val="2559270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165350" y="178593"/>
            <a:ext cx="7886700" cy="1008064"/>
          </a:xfrm>
        </p:spPr>
        <p:txBody>
          <a:bodyPr/>
          <a:lstStyle/>
          <a:p>
            <a:pPr eaLnBrk="1" hangingPunct="1"/>
            <a:r>
              <a:rPr lang="es-MX" altLang="en-US" dirty="0"/>
              <a:t>Funciones, procesos y roles</a:t>
            </a:r>
          </a:p>
        </p:txBody>
      </p:sp>
      <p:sp>
        <p:nvSpPr>
          <p:cNvPr id="31747" name="Rectangle 3"/>
          <p:cNvSpPr>
            <a:spLocks noGrp="1" noChangeArrowheads="1"/>
          </p:cNvSpPr>
          <p:nvPr>
            <p:ph idx="1"/>
          </p:nvPr>
        </p:nvSpPr>
        <p:spPr>
          <a:xfrm>
            <a:off x="1993900" y="987426"/>
            <a:ext cx="8229600" cy="5108575"/>
          </a:xfrm>
        </p:spPr>
        <p:txBody>
          <a:bodyPr rtlCol="0">
            <a:noAutofit/>
          </a:bodyPr>
          <a:lstStyle/>
          <a:p>
            <a:pPr marL="0" indent="0">
              <a:buNone/>
              <a:defRPr/>
            </a:pPr>
            <a:r>
              <a:rPr lang="es-MX" sz="1600" b="1" dirty="0">
                <a:latin typeface="Arial" panose="020B0604020202020204" pitchFamily="34" charset="0"/>
                <a:cs typeface="Arial" panose="020B0604020202020204" pitchFamily="34" charset="0"/>
              </a:rPr>
              <a:t>Función</a:t>
            </a:r>
          </a:p>
          <a:p>
            <a:pPr algn="just">
              <a:defRPr/>
            </a:pPr>
            <a:r>
              <a:rPr lang="es-MX" sz="1600" dirty="0">
                <a:latin typeface="Arial" panose="020B0604020202020204" pitchFamily="34" charset="0"/>
                <a:cs typeface="Arial" panose="020B0604020202020204" pitchFamily="34" charset="0"/>
              </a:rPr>
              <a:t>Es un equipo o grupo de personas y las herramientas u otros recursos que ellos utilizan para llevar a cabo uno o más procesos o actividades.</a:t>
            </a:r>
          </a:p>
          <a:p>
            <a:pPr algn="just">
              <a:defRPr/>
            </a:pPr>
            <a:endParaRPr lang="es-MX" sz="1600" dirty="0">
              <a:latin typeface="Arial" panose="020B0604020202020204" pitchFamily="34" charset="0"/>
              <a:cs typeface="Arial" panose="020B0604020202020204" pitchFamily="34" charset="0"/>
            </a:endParaRPr>
          </a:p>
          <a:p>
            <a:pPr marL="0" indent="0">
              <a:buNone/>
              <a:defRPr/>
            </a:pPr>
            <a:r>
              <a:rPr lang="es-MX" sz="1600" b="1" dirty="0">
                <a:latin typeface="Arial" panose="020B0604020202020204" pitchFamily="34" charset="0"/>
                <a:cs typeface="Arial" panose="020B0604020202020204" pitchFamily="34" charset="0"/>
              </a:rPr>
              <a:t>Proceso</a:t>
            </a:r>
          </a:p>
          <a:p>
            <a:pPr algn="just">
              <a:defRPr/>
            </a:pPr>
            <a:r>
              <a:rPr lang="es-MX" sz="1600" dirty="0">
                <a:latin typeface="Arial" panose="020B0604020202020204" pitchFamily="34" charset="0"/>
                <a:cs typeface="Arial" panose="020B0604020202020204" pitchFamily="34" charset="0"/>
              </a:rPr>
              <a:t>Es un conjunto estructurado de actividades diseñadas para lograr un objetivo específico. Un proceso tiene una o más entradas definidas y las transforma en salidas definidas. Puede valerse de cualquier rol, responsabilidad, herramientas y controles de gestión que sean necesarios para entregar de forma confiable los resultados. Un proceso puede definir, si son necesarios, políticas, normas, directrices, actividades e instrucciones de trabajo. 	</a:t>
            </a:r>
          </a:p>
          <a:p>
            <a:pPr algn="just">
              <a:defRPr/>
            </a:pPr>
            <a:endParaRPr lang="es-MX" sz="1600" dirty="0">
              <a:latin typeface="Arial" panose="020B0604020202020204" pitchFamily="34" charset="0"/>
              <a:cs typeface="Arial" panose="020B0604020202020204" pitchFamily="34" charset="0"/>
            </a:endParaRPr>
          </a:p>
          <a:p>
            <a:pPr marL="0" indent="0" algn="just">
              <a:buNone/>
              <a:defRPr/>
            </a:pPr>
            <a:r>
              <a:rPr lang="es-MX" sz="1600" b="1" dirty="0">
                <a:latin typeface="Arial" panose="020B0604020202020204" pitchFamily="34" charset="0"/>
                <a:cs typeface="Arial" panose="020B0604020202020204" pitchFamily="34" charset="0"/>
              </a:rPr>
              <a:t>Rol</a:t>
            </a:r>
          </a:p>
          <a:p>
            <a:pPr algn="just">
              <a:defRPr/>
            </a:pPr>
            <a:r>
              <a:rPr lang="es-MX" sz="1600" dirty="0">
                <a:latin typeface="Arial" panose="020B0604020202020204" pitchFamily="34" charset="0"/>
                <a:cs typeface="Arial" panose="020B0604020202020204" pitchFamily="34" charset="0"/>
              </a:rPr>
              <a:t>Es un conjunto de responsabilidades, actividades y autoridad asignadas a una persona o equipo. Un rol se define en un proceso o función. Una persona o equipo puede tener múltiples roles - por ejemplo, los roles del gerente de configuración y del gerente de cambios pueden ser llevados a cabo por una sola persona. La palabra rol también se utiliza para describir el propósito de algo o para qué se utiliza. 	</a:t>
            </a:r>
          </a:p>
          <a:p>
            <a:pPr>
              <a:defRPr/>
            </a:pPr>
            <a:endParaRPr lang="es-MX" sz="1600" b="1" dirty="0">
              <a:latin typeface="Arial" charset="0"/>
            </a:endParaRPr>
          </a:p>
        </p:txBody>
      </p:sp>
      <p:sp>
        <p:nvSpPr>
          <p:cNvPr id="88068" name="Slide Number Placeholder 4"/>
          <p:cNvSpPr>
            <a:spLocks noGrp="1"/>
          </p:cNvSpPr>
          <p:nvPr>
            <p:ph type="sldNum" sz="quarter" idx="12"/>
          </p:nvPr>
        </p:nvSpPr>
        <p:spPr bwMode="auto">
          <a:xfrm>
            <a:off x="4914900" y="6400801"/>
            <a:ext cx="2133600" cy="365125"/>
          </a:xfrm>
          <a:prstGeom prst="rect">
            <a:avLst/>
          </a:prstGeom>
          <a:noFill/>
          <a:ln>
            <a:miter lim="800000"/>
            <a:headEnd/>
            <a:tailEnd/>
          </a:ln>
        </p:spPr>
        <p:txBody>
          <a:bodyPr/>
          <a:lstStyle/>
          <a:p>
            <a:pPr defTabSz="914400"/>
            <a:fld id="{0FEC7AC2-742B-499B-B208-ACE0B9BEF116}" type="slidenum">
              <a:rPr lang="en-GB" altLang="en-US" kern="0">
                <a:solidFill>
                  <a:schemeClr val="tx1"/>
                </a:solidFill>
              </a:rPr>
              <a:pPr defTabSz="914400"/>
              <a:t>60</a:t>
            </a:fld>
            <a:endParaRPr lang="en-GB" altLang="en-US" kern="0">
              <a:solidFill>
                <a:schemeClr val="tx1"/>
              </a:solidFill>
            </a:endParaRPr>
          </a:p>
        </p:txBody>
      </p:sp>
    </p:spTree>
    <p:extLst>
      <p:ext uri="{BB962C8B-B14F-4D97-AF65-F5344CB8AC3E}">
        <p14:creationId xmlns:p14="http://schemas.microsoft.com/office/powerpoint/2010/main" val="3032530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156074" y="1"/>
            <a:ext cx="7886700" cy="1325563"/>
          </a:xfrm>
        </p:spPr>
        <p:txBody>
          <a:bodyPr/>
          <a:lstStyle/>
          <a:p>
            <a:pPr eaLnBrk="1" hangingPunct="1"/>
            <a:r>
              <a:rPr lang="es-MX" altLang="en-US" dirty="0"/>
              <a:t>Definición</a:t>
            </a:r>
            <a:r>
              <a:rPr lang="es-MX" altLang="en-US" dirty="0">
                <a:latin typeface="Arial" pitchFamily="34" charset="0"/>
              </a:rPr>
              <a:t> </a:t>
            </a:r>
            <a:r>
              <a:rPr lang="es-MX" altLang="en-US" dirty="0"/>
              <a:t>de roles claves</a:t>
            </a:r>
          </a:p>
        </p:txBody>
      </p:sp>
      <p:sp>
        <p:nvSpPr>
          <p:cNvPr id="32771" name="Rectangle 3"/>
          <p:cNvSpPr>
            <a:spLocks noGrp="1" noChangeArrowheads="1"/>
          </p:cNvSpPr>
          <p:nvPr>
            <p:ph idx="1"/>
          </p:nvPr>
        </p:nvSpPr>
        <p:spPr>
          <a:xfrm>
            <a:off x="1833563" y="1073150"/>
            <a:ext cx="8229600" cy="4980809"/>
          </a:xfrm>
        </p:spPr>
        <p:txBody>
          <a:bodyPr rtlCol="0">
            <a:normAutofit lnSpcReduction="10000"/>
          </a:bodyPr>
          <a:lstStyle/>
          <a:p>
            <a:pPr algn="just">
              <a:defRPr/>
            </a:pPr>
            <a:r>
              <a:rPr lang="es-MX" sz="1800" b="1" dirty="0">
                <a:latin typeface="Arial" charset="0"/>
              </a:rPr>
              <a:t>Propietario o Dueño del Servicio</a:t>
            </a:r>
          </a:p>
          <a:p>
            <a:pPr lvl="1" algn="just">
              <a:lnSpc>
                <a:spcPct val="90000"/>
              </a:lnSpc>
              <a:defRPr/>
            </a:pPr>
            <a:r>
              <a:rPr lang="es-MX" dirty="0">
                <a:latin typeface="Arial" charset="0"/>
              </a:rPr>
              <a:t>Responsable TOTAL ante el cliente y responsable de la gestión ante TI para un servicio de TI específico</a:t>
            </a:r>
          </a:p>
          <a:p>
            <a:pPr lvl="1" algn="just">
              <a:lnSpc>
                <a:spcPct val="90000"/>
              </a:lnSpc>
              <a:defRPr/>
            </a:pPr>
            <a:r>
              <a:rPr lang="es-MX" dirty="0">
                <a:latin typeface="Arial" charset="0"/>
              </a:rPr>
              <a:t>Representa el servicio en toda la organización y es responsable de identificar oportunidades de mejora del servicio </a:t>
            </a:r>
          </a:p>
          <a:p>
            <a:pPr algn="just">
              <a:defRPr/>
            </a:pPr>
            <a:r>
              <a:rPr lang="es-MX" sz="1800" b="1" dirty="0">
                <a:latin typeface="Arial" charset="0"/>
              </a:rPr>
              <a:t>Propietario o Dueño de Proceso</a:t>
            </a:r>
          </a:p>
          <a:p>
            <a:pPr lvl="1" algn="just">
              <a:lnSpc>
                <a:spcPct val="90000"/>
              </a:lnSpc>
              <a:defRPr/>
            </a:pPr>
            <a:r>
              <a:rPr lang="es-MX" dirty="0">
                <a:latin typeface="Arial" charset="0"/>
              </a:rPr>
              <a:t>Responsable de asegurar que el proceso es apto para el propósito</a:t>
            </a:r>
          </a:p>
          <a:p>
            <a:pPr lvl="1" algn="just">
              <a:lnSpc>
                <a:spcPct val="90000"/>
              </a:lnSpc>
              <a:defRPr/>
            </a:pPr>
            <a:r>
              <a:rPr lang="es-MX" dirty="0">
                <a:latin typeface="Arial" charset="0"/>
              </a:rPr>
              <a:t>Define las políticas apropiadas e identifica oportunidades para la mejora continua del proceso.</a:t>
            </a:r>
          </a:p>
          <a:p>
            <a:pPr algn="just">
              <a:defRPr/>
            </a:pPr>
            <a:r>
              <a:rPr lang="es-MX" sz="1800" b="1" dirty="0">
                <a:latin typeface="Arial" charset="0"/>
              </a:rPr>
              <a:t>Gestor de Proceso</a:t>
            </a:r>
          </a:p>
          <a:p>
            <a:pPr lvl="1" algn="just">
              <a:lnSpc>
                <a:spcPct val="90000"/>
              </a:lnSpc>
              <a:defRPr/>
            </a:pPr>
            <a:r>
              <a:rPr lang="es-MX" dirty="0">
                <a:latin typeface="Arial" charset="0"/>
              </a:rPr>
              <a:t>Responsable de la gestión operativa de un proceso que incluye la coordinación de actividades, monitoreo, reporte e identificación de oportunidades de mejora para la implementación del proceso.</a:t>
            </a:r>
          </a:p>
          <a:p>
            <a:pPr lvl="1" algn="just">
              <a:defRPr/>
            </a:pPr>
            <a:r>
              <a:rPr lang="es-MX" dirty="0">
                <a:latin typeface="Arial" charset="0"/>
              </a:rPr>
              <a:t>Un proceso puede tener varios gestores de proceso</a:t>
            </a:r>
          </a:p>
          <a:p>
            <a:pPr algn="just">
              <a:defRPr/>
            </a:pPr>
            <a:r>
              <a:rPr lang="es-MX" sz="1800" b="1" dirty="0">
                <a:latin typeface="Arial" charset="0"/>
              </a:rPr>
              <a:t>Ejecutor o Practicante del proceso</a:t>
            </a:r>
          </a:p>
          <a:p>
            <a:pPr lvl="1" algn="just">
              <a:lnSpc>
                <a:spcPct val="90000"/>
              </a:lnSpc>
              <a:defRPr/>
            </a:pPr>
            <a:r>
              <a:rPr lang="es-MX" dirty="0">
                <a:latin typeface="Arial" charset="0"/>
              </a:rPr>
              <a:t>Responsable de llevar a cabo una o más actividades de proceso</a:t>
            </a:r>
          </a:p>
          <a:p>
            <a:pPr lvl="1" algn="just">
              <a:lnSpc>
                <a:spcPct val="90000"/>
              </a:lnSpc>
              <a:defRPr/>
            </a:pPr>
            <a:r>
              <a:rPr lang="es-MX" dirty="0">
                <a:latin typeface="Arial" charset="0"/>
              </a:rPr>
              <a:t>Pueden haber muchos practicantes del proceso en una organización</a:t>
            </a:r>
          </a:p>
        </p:txBody>
      </p:sp>
      <p:sp>
        <p:nvSpPr>
          <p:cNvPr id="89092" name="Slide Number Placeholder 4"/>
          <p:cNvSpPr>
            <a:spLocks noGrp="1"/>
          </p:cNvSpPr>
          <p:nvPr>
            <p:ph type="sldNum" sz="quarter" idx="12"/>
          </p:nvPr>
        </p:nvSpPr>
        <p:spPr bwMode="auto">
          <a:xfrm>
            <a:off x="4914900" y="6400801"/>
            <a:ext cx="2133600" cy="365125"/>
          </a:xfrm>
          <a:prstGeom prst="rect">
            <a:avLst/>
          </a:prstGeom>
          <a:noFill/>
          <a:ln>
            <a:miter lim="800000"/>
            <a:headEnd/>
            <a:tailEnd/>
          </a:ln>
        </p:spPr>
        <p:txBody>
          <a:bodyPr/>
          <a:lstStyle/>
          <a:p>
            <a:pPr defTabSz="914400"/>
            <a:fld id="{D72DD688-C4FE-41F6-A411-45726A6EAAD3}" type="slidenum">
              <a:rPr lang="en-GB" altLang="en-US" kern="0">
                <a:solidFill>
                  <a:schemeClr val="tx1"/>
                </a:solidFill>
              </a:rPr>
              <a:pPr defTabSz="914400"/>
              <a:t>61</a:t>
            </a:fld>
            <a:endParaRPr lang="en-GB" altLang="en-US" kern="0">
              <a:solidFill>
                <a:schemeClr val="tx1"/>
              </a:solidFill>
            </a:endParaRPr>
          </a:p>
        </p:txBody>
      </p:sp>
    </p:spTree>
    <p:extLst>
      <p:ext uri="{BB962C8B-B14F-4D97-AF65-F5344CB8AC3E}">
        <p14:creationId xmlns:p14="http://schemas.microsoft.com/office/powerpoint/2010/main" val="874565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2142924" y="19845"/>
            <a:ext cx="7886700" cy="1325563"/>
          </a:xfrm>
        </p:spPr>
        <p:txBody>
          <a:bodyPr/>
          <a:lstStyle/>
          <a:p>
            <a:r>
              <a:rPr lang="es-MX" dirty="0"/>
              <a:t>Modelo Genérico de Proceso</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62</a:t>
            </a:fld>
            <a:endParaRPr lang="en-US" sz="1800" kern="0">
              <a:solidFill>
                <a:sysClr val="windowText" lastClr="000000"/>
              </a:solidFill>
            </a:endParaRPr>
          </a:p>
        </p:txBody>
      </p:sp>
      <p:grpSp>
        <p:nvGrpSpPr>
          <p:cNvPr id="55" name="Group 3"/>
          <p:cNvGrpSpPr>
            <a:grpSpLocks/>
          </p:cNvGrpSpPr>
          <p:nvPr/>
        </p:nvGrpSpPr>
        <p:grpSpPr bwMode="auto">
          <a:xfrm>
            <a:off x="2320926" y="990600"/>
            <a:ext cx="7585075" cy="5297488"/>
            <a:chOff x="208" y="800"/>
            <a:chExt cx="4778" cy="3337"/>
          </a:xfrm>
        </p:grpSpPr>
        <p:sp>
          <p:nvSpPr>
            <p:cNvPr id="56" name="Freeform 4"/>
            <p:cNvSpPr>
              <a:spLocks/>
            </p:cNvSpPr>
            <p:nvPr/>
          </p:nvSpPr>
          <p:spPr bwMode="auto">
            <a:xfrm>
              <a:off x="2526" y="2162"/>
              <a:ext cx="420" cy="91"/>
            </a:xfrm>
            <a:custGeom>
              <a:avLst/>
              <a:gdLst>
                <a:gd name="T0" fmla="*/ 369 w 420"/>
                <a:gd name="T1" fmla="*/ 0 h 96"/>
                <a:gd name="T2" fmla="*/ 420 w 420"/>
                <a:gd name="T3" fmla="*/ 0 h 96"/>
                <a:gd name="T4" fmla="*/ 215 w 420"/>
                <a:gd name="T5" fmla="*/ 96 h 96"/>
                <a:gd name="T6" fmla="*/ 0 w 420"/>
                <a:gd name="T7" fmla="*/ 0 h 96"/>
                <a:gd name="T8" fmla="*/ 61 w 420"/>
                <a:gd name="T9" fmla="*/ 0 h 96"/>
                <a:gd name="T10" fmla="*/ 369 w 420"/>
                <a:gd name="T11" fmla="*/ 0 h 96"/>
              </a:gdLst>
              <a:ahLst/>
              <a:cxnLst>
                <a:cxn ang="0">
                  <a:pos x="T0" y="T1"/>
                </a:cxn>
                <a:cxn ang="0">
                  <a:pos x="T2" y="T3"/>
                </a:cxn>
                <a:cxn ang="0">
                  <a:pos x="T4" y="T5"/>
                </a:cxn>
                <a:cxn ang="0">
                  <a:pos x="T6" y="T7"/>
                </a:cxn>
                <a:cxn ang="0">
                  <a:pos x="T8" y="T9"/>
                </a:cxn>
                <a:cxn ang="0">
                  <a:pos x="T10" y="T11"/>
                </a:cxn>
              </a:cxnLst>
              <a:rect l="0" t="0" r="r" b="b"/>
              <a:pathLst>
                <a:path w="420" h="96">
                  <a:moveTo>
                    <a:pt x="369" y="0"/>
                  </a:moveTo>
                  <a:lnTo>
                    <a:pt x="420" y="0"/>
                  </a:lnTo>
                  <a:lnTo>
                    <a:pt x="215" y="96"/>
                  </a:lnTo>
                  <a:lnTo>
                    <a:pt x="0" y="0"/>
                  </a:lnTo>
                  <a:lnTo>
                    <a:pt x="61" y="0"/>
                  </a:lnTo>
                  <a:lnTo>
                    <a:pt x="3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endParaRPr lang="es-MX" kern="0">
                <a:solidFill>
                  <a:sysClr val="windowText" lastClr="000000"/>
                </a:solidFill>
              </a:endParaRPr>
            </a:p>
          </p:txBody>
        </p:sp>
        <p:sp>
          <p:nvSpPr>
            <p:cNvPr id="57" name="Freeform 5"/>
            <p:cNvSpPr>
              <a:spLocks/>
            </p:cNvSpPr>
            <p:nvPr/>
          </p:nvSpPr>
          <p:spPr bwMode="auto">
            <a:xfrm>
              <a:off x="2526" y="2162"/>
              <a:ext cx="420" cy="91"/>
            </a:xfrm>
            <a:custGeom>
              <a:avLst/>
              <a:gdLst>
                <a:gd name="T0" fmla="*/ 369 w 420"/>
                <a:gd name="T1" fmla="*/ 0 h 96"/>
                <a:gd name="T2" fmla="*/ 420 w 420"/>
                <a:gd name="T3" fmla="*/ 0 h 96"/>
                <a:gd name="T4" fmla="*/ 215 w 420"/>
                <a:gd name="T5" fmla="*/ 96 h 96"/>
                <a:gd name="T6" fmla="*/ 0 w 420"/>
                <a:gd name="T7" fmla="*/ 0 h 96"/>
                <a:gd name="T8" fmla="*/ 61 w 420"/>
                <a:gd name="T9" fmla="*/ 0 h 96"/>
              </a:gdLst>
              <a:ahLst/>
              <a:cxnLst>
                <a:cxn ang="0">
                  <a:pos x="T0" y="T1"/>
                </a:cxn>
                <a:cxn ang="0">
                  <a:pos x="T2" y="T3"/>
                </a:cxn>
                <a:cxn ang="0">
                  <a:pos x="T4" y="T5"/>
                </a:cxn>
                <a:cxn ang="0">
                  <a:pos x="T6" y="T7"/>
                </a:cxn>
                <a:cxn ang="0">
                  <a:pos x="T8" y="T9"/>
                </a:cxn>
              </a:cxnLst>
              <a:rect l="0" t="0" r="r" b="b"/>
              <a:pathLst>
                <a:path w="420" h="96">
                  <a:moveTo>
                    <a:pt x="369" y="0"/>
                  </a:moveTo>
                  <a:lnTo>
                    <a:pt x="420" y="0"/>
                  </a:lnTo>
                  <a:lnTo>
                    <a:pt x="215" y="96"/>
                  </a:lnTo>
                  <a:lnTo>
                    <a:pt x="0" y="0"/>
                  </a:lnTo>
                  <a:lnTo>
                    <a:pt x="61"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es-MX" kern="0">
                <a:solidFill>
                  <a:sysClr val="windowText" lastClr="000000"/>
                </a:solidFill>
              </a:endParaRPr>
            </a:p>
          </p:txBody>
        </p:sp>
        <p:sp>
          <p:nvSpPr>
            <p:cNvPr id="58" name="Freeform 6"/>
            <p:cNvSpPr>
              <a:spLocks/>
            </p:cNvSpPr>
            <p:nvPr/>
          </p:nvSpPr>
          <p:spPr bwMode="auto">
            <a:xfrm>
              <a:off x="2526" y="1913"/>
              <a:ext cx="422" cy="247"/>
            </a:xfrm>
            <a:custGeom>
              <a:avLst/>
              <a:gdLst>
                <a:gd name="T0" fmla="*/ 61 w 422"/>
                <a:gd name="T1" fmla="*/ 263 h 263"/>
                <a:gd name="T2" fmla="*/ 61 w 422"/>
                <a:gd name="T3" fmla="*/ 95 h 263"/>
                <a:gd name="T4" fmla="*/ 0 w 422"/>
                <a:gd name="T5" fmla="*/ 95 h 263"/>
                <a:gd name="T6" fmla="*/ 218 w 422"/>
                <a:gd name="T7" fmla="*/ 0 h 263"/>
                <a:gd name="T8" fmla="*/ 422 w 422"/>
                <a:gd name="T9" fmla="*/ 95 h 263"/>
                <a:gd name="T10" fmla="*/ 369 w 422"/>
                <a:gd name="T11" fmla="*/ 95 h 263"/>
                <a:gd name="T12" fmla="*/ 369 w 422"/>
                <a:gd name="T13" fmla="*/ 263 h 263"/>
                <a:gd name="T14" fmla="*/ 61 w 422"/>
                <a:gd name="T15" fmla="*/ 263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263">
                  <a:moveTo>
                    <a:pt x="61" y="263"/>
                  </a:moveTo>
                  <a:lnTo>
                    <a:pt x="61" y="95"/>
                  </a:lnTo>
                  <a:lnTo>
                    <a:pt x="0" y="95"/>
                  </a:lnTo>
                  <a:lnTo>
                    <a:pt x="218" y="0"/>
                  </a:lnTo>
                  <a:lnTo>
                    <a:pt x="422" y="95"/>
                  </a:lnTo>
                  <a:lnTo>
                    <a:pt x="369" y="95"/>
                  </a:lnTo>
                  <a:lnTo>
                    <a:pt x="369" y="263"/>
                  </a:lnTo>
                  <a:lnTo>
                    <a:pt x="61" y="2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endParaRPr lang="es-MX" kern="0">
                <a:solidFill>
                  <a:sysClr val="windowText" lastClr="000000"/>
                </a:solidFill>
              </a:endParaRPr>
            </a:p>
          </p:txBody>
        </p:sp>
        <p:sp>
          <p:nvSpPr>
            <p:cNvPr id="59" name="Freeform 7"/>
            <p:cNvSpPr>
              <a:spLocks/>
            </p:cNvSpPr>
            <p:nvPr/>
          </p:nvSpPr>
          <p:spPr bwMode="auto">
            <a:xfrm>
              <a:off x="2526" y="1913"/>
              <a:ext cx="422" cy="247"/>
            </a:xfrm>
            <a:custGeom>
              <a:avLst/>
              <a:gdLst>
                <a:gd name="T0" fmla="*/ 61 w 422"/>
                <a:gd name="T1" fmla="*/ 263 h 263"/>
                <a:gd name="T2" fmla="*/ 61 w 422"/>
                <a:gd name="T3" fmla="*/ 95 h 263"/>
                <a:gd name="T4" fmla="*/ 0 w 422"/>
                <a:gd name="T5" fmla="*/ 95 h 263"/>
                <a:gd name="T6" fmla="*/ 218 w 422"/>
                <a:gd name="T7" fmla="*/ 0 h 263"/>
                <a:gd name="T8" fmla="*/ 422 w 422"/>
                <a:gd name="T9" fmla="*/ 95 h 263"/>
                <a:gd name="T10" fmla="*/ 369 w 422"/>
                <a:gd name="T11" fmla="*/ 95 h 263"/>
                <a:gd name="T12" fmla="*/ 369 w 422"/>
                <a:gd name="T13" fmla="*/ 263 h 263"/>
              </a:gdLst>
              <a:ahLst/>
              <a:cxnLst>
                <a:cxn ang="0">
                  <a:pos x="T0" y="T1"/>
                </a:cxn>
                <a:cxn ang="0">
                  <a:pos x="T2" y="T3"/>
                </a:cxn>
                <a:cxn ang="0">
                  <a:pos x="T4" y="T5"/>
                </a:cxn>
                <a:cxn ang="0">
                  <a:pos x="T6" y="T7"/>
                </a:cxn>
                <a:cxn ang="0">
                  <a:pos x="T8" y="T9"/>
                </a:cxn>
                <a:cxn ang="0">
                  <a:pos x="T10" y="T11"/>
                </a:cxn>
                <a:cxn ang="0">
                  <a:pos x="T12" y="T13"/>
                </a:cxn>
              </a:cxnLst>
              <a:rect l="0" t="0" r="r" b="b"/>
              <a:pathLst>
                <a:path w="422" h="263">
                  <a:moveTo>
                    <a:pt x="61" y="263"/>
                  </a:moveTo>
                  <a:lnTo>
                    <a:pt x="61" y="95"/>
                  </a:lnTo>
                  <a:lnTo>
                    <a:pt x="0" y="95"/>
                  </a:lnTo>
                  <a:lnTo>
                    <a:pt x="218" y="0"/>
                  </a:lnTo>
                  <a:lnTo>
                    <a:pt x="422" y="95"/>
                  </a:lnTo>
                  <a:lnTo>
                    <a:pt x="369" y="95"/>
                  </a:lnTo>
                  <a:lnTo>
                    <a:pt x="369" y="263"/>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es-MX" kern="0">
                <a:solidFill>
                  <a:sysClr val="windowText" lastClr="000000"/>
                </a:solidFill>
              </a:endParaRPr>
            </a:p>
          </p:txBody>
        </p:sp>
        <p:sp>
          <p:nvSpPr>
            <p:cNvPr id="60" name="Rectangle 8"/>
            <p:cNvSpPr>
              <a:spLocks noChangeArrowheads="1"/>
            </p:cNvSpPr>
            <p:nvPr/>
          </p:nvSpPr>
          <p:spPr bwMode="auto">
            <a:xfrm>
              <a:off x="1548" y="1019"/>
              <a:ext cx="2379" cy="882"/>
            </a:xfrm>
            <a:prstGeom prst="rect">
              <a:avLst/>
            </a:prstGeom>
            <a:solidFill>
              <a:srgbClr val="000080"/>
            </a:solidFill>
            <a:ln w="17526">
              <a:solidFill>
                <a:schemeClr val="tx1"/>
              </a:solidFill>
              <a:miter lim="800000"/>
              <a:headEnd/>
              <a:tailEnd/>
            </a:ln>
          </p:spPr>
          <p:txBody>
            <a:bodyPr/>
            <a:lstStyle/>
            <a:p>
              <a:pPr defTabSz="914400"/>
              <a:endParaRPr lang="es-MX" kern="0">
                <a:solidFill>
                  <a:sysClr val="windowText" lastClr="000000"/>
                </a:solidFill>
              </a:endParaRPr>
            </a:p>
          </p:txBody>
        </p:sp>
        <p:sp>
          <p:nvSpPr>
            <p:cNvPr id="61" name="Rectangle 9"/>
            <p:cNvSpPr>
              <a:spLocks noChangeArrowheads="1"/>
            </p:cNvSpPr>
            <p:nvPr/>
          </p:nvSpPr>
          <p:spPr bwMode="auto">
            <a:xfrm>
              <a:off x="1548" y="3730"/>
              <a:ext cx="2379" cy="407"/>
            </a:xfrm>
            <a:prstGeom prst="rect">
              <a:avLst/>
            </a:prstGeom>
            <a:solidFill>
              <a:srgbClr val="99CCFF"/>
            </a:solidFill>
            <a:ln w="17526">
              <a:solidFill>
                <a:srgbClr val="000000"/>
              </a:solidFill>
              <a:miter lim="800000"/>
              <a:headEnd/>
              <a:tailEnd/>
            </a:ln>
          </p:spPr>
          <p:txBody>
            <a:bodyPr/>
            <a:lstStyle/>
            <a:p>
              <a:pPr defTabSz="914400"/>
              <a:endParaRPr lang="es-MX" kern="0">
                <a:solidFill>
                  <a:sysClr val="windowText" lastClr="000000"/>
                </a:solidFill>
              </a:endParaRPr>
            </a:p>
          </p:txBody>
        </p:sp>
        <p:sp>
          <p:nvSpPr>
            <p:cNvPr id="62" name="Rectangle 10"/>
            <p:cNvSpPr>
              <a:spLocks noChangeArrowheads="1"/>
            </p:cNvSpPr>
            <p:nvPr/>
          </p:nvSpPr>
          <p:spPr bwMode="auto">
            <a:xfrm>
              <a:off x="1548" y="2257"/>
              <a:ext cx="2379" cy="1097"/>
            </a:xfrm>
            <a:prstGeom prst="rect">
              <a:avLst/>
            </a:prstGeom>
            <a:solidFill>
              <a:srgbClr val="3366FF"/>
            </a:solidFill>
            <a:ln w="17526">
              <a:solidFill>
                <a:srgbClr val="000000"/>
              </a:solidFill>
              <a:miter lim="800000"/>
              <a:headEnd/>
              <a:tailEnd/>
            </a:ln>
          </p:spPr>
          <p:txBody>
            <a:bodyPr/>
            <a:lstStyle/>
            <a:p>
              <a:pPr defTabSz="914400"/>
              <a:endParaRPr lang="es-MX" kern="0">
                <a:solidFill>
                  <a:sysClr val="windowText" lastClr="000000"/>
                </a:solidFill>
              </a:endParaRPr>
            </a:p>
          </p:txBody>
        </p:sp>
        <p:sp>
          <p:nvSpPr>
            <p:cNvPr id="63" name="Rectangle 11"/>
            <p:cNvSpPr>
              <a:spLocks noChangeArrowheads="1"/>
            </p:cNvSpPr>
            <p:nvPr/>
          </p:nvSpPr>
          <p:spPr bwMode="auto">
            <a:xfrm>
              <a:off x="3277" y="243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a:endParaRPr lang="es-MX" kern="0">
                <a:solidFill>
                  <a:sysClr val="windowText" lastClr="000000"/>
                </a:solidFill>
                <a:cs typeface="Arial" pitchFamily="34" charset="0"/>
              </a:endParaRPr>
            </a:p>
          </p:txBody>
        </p:sp>
        <p:sp>
          <p:nvSpPr>
            <p:cNvPr id="64" name="Freeform 12"/>
            <p:cNvSpPr>
              <a:spLocks/>
            </p:cNvSpPr>
            <p:nvPr/>
          </p:nvSpPr>
          <p:spPr bwMode="auto">
            <a:xfrm>
              <a:off x="2526" y="3633"/>
              <a:ext cx="420" cy="92"/>
            </a:xfrm>
            <a:custGeom>
              <a:avLst/>
              <a:gdLst>
                <a:gd name="T0" fmla="*/ 369 w 420"/>
                <a:gd name="T1" fmla="*/ 3 h 98"/>
                <a:gd name="T2" fmla="*/ 420 w 420"/>
                <a:gd name="T3" fmla="*/ 3 h 98"/>
                <a:gd name="T4" fmla="*/ 215 w 420"/>
                <a:gd name="T5" fmla="*/ 98 h 98"/>
                <a:gd name="T6" fmla="*/ 0 w 420"/>
                <a:gd name="T7" fmla="*/ 0 h 98"/>
                <a:gd name="T8" fmla="*/ 61 w 420"/>
                <a:gd name="T9" fmla="*/ 0 h 98"/>
                <a:gd name="T10" fmla="*/ 369 w 420"/>
                <a:gd name="T11" fmla="*/ 3 h 98"/>
              </a:gdLst>
              <a:ahLst/>
              <a:cxnLst>
                <a:cxn ang="0">
                  <a:pos x="T0" y="T1"/>
                </a:cxn>
                <a:cxn ang="0">
                  <a:pos x="T2" y="T3"/>
                </a:cxn>
                <a:cxn ang="0">
                  <a:pos x="T4" y="T5"/>
                </a:cxn>
                <a:cxn ang="0">
                  <a:pos x="T6" y="T7"/>
                </a:cxn>
                <a:cxn ang="0">
                  <a:pos x="T8" y="T9"/>
                </a:cxn>
                <a:cxn ang="0">
                  <a:pos x="T10" y="T11"/>
                </a:cxn>
              </a:cxnLst>
              <a:rect l="0" t="0" r="r" b="b"/>
              <a:pathLst>
                <a:path w="420" h="98">
                  <a:moveTo>
                    <a:pt x="369" y="3"/>
                  </a:moveTo>
                  <a:lnTo>
                    <a:pt x="420" y="3"/>
                  </a:lnTo>
                  <a:lnTo>
                    <a:pt x="215" y="98"/>
                  </a:lnTo>
                  <a:lnTo>
                    <a:pt x="0" y="0"/>
                  </a:lnTo>
                  <a:lnTo>
                    <a:pt x="61" y="0"/>
                  </a:lnTo>
                  <a:lnTo>
                    <a:pt x="36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endParaRPr lang="es-MX" kern="0">
                <a:solidFill>
                  <a:sysClr val="windowText" lastClr="000000"/>
                </a:solidFill>
              </a:endParaRPr>
            </a:p>
          </p:txBody>
        </p:sp>
        <p:sp>
          <p:nvSpPr>
            <p:cNvPr id="65" name="Freeform 13"/>
            <p:cNvSpPr>
              <a:spLocks/>
            </p:cNvSpPr>
            <p:nvPr/>
          </p:nvSpPr>
          <p:spPr bwMode="auto">
            <a:xfrm>
              <a:off x="2526" y="3633"/>
              <a:ext cx="420" cy="92"/>
            </a:xfrm>
            <a:custGeom>
              <a:avLst/>
              <a:gdLst>
                <a:gd name="T0" fmla="*/ 369 w 420"/>
                <a:gd name="T1" fmla="*/ 3 h 98"/>
                <a:gd name="T2" fmla="*/ 420 w 420"/>
                <a:gd name="T3" fmla="*/ 3 h 98"/>
                <a:gd name="T4" fmla="*/ 215 w 420"/>
                <a:gd name="T5" fmla="*/ 98 h 98"/>
                <a:gd name="T6" fmla="*/ 0 w 420"/>
                <a:gd name="T7" fmla="*/ 0 h 98"/>
                <a:gd name="T8" fmla="*/ 61 w 420"/>
                <a:gd name="T9" fmla="*/ 0 h 98"/>
              </a:gdLst>
              <a:ahLst/>
              <a:cxnLst>
                <a:cxn ang="0">
                  <a:pos x="T0" y="T1"/>
                </a:cxn>
                <a:cxn ang="0">
                  <a:pos x="T2" y="T3"/>
                </a:cxn>
                <a:cxn ang="0">
                  <a:pos x="T4" y="T5"/>
                </a:cxn>
                <a:cxn ang="0">
                  <a:pos x="T6" y="T7"/>
                </a:cxn>
                <a:cxn ang="0">
                  <a:pos x="T8" y="T9"/>
                </a:cxn>
              </a:cxnLst>
              <a:rect l="0" t="0" r="r" b="b"/>
              <a:pathLst>
                <a:path w="420" h="98">
                  <a:moveTo>
                    <a:pt x="369" y="3"/>
                  </a:moveTo>
                  <a:lnTo>
                    <a:pt x="420" y="3"/>
                  </a:lnTo>
                  <a:lnTo>
                    <a:pt x="215" y="98"/>
                  </a:lnTo>
                  <a:lnTo>
                    <a:pt x="0" y="0"/>
                  </a:lnTo>
                  <a:lnTo>
                    <a:pt x="61"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es-MX" kern="0">
                <a:solidFill>
                  <a:sysClr val="windowText" lastClr="000000"/>
                </a:solidFill>
              </a:endParaRPr>
            </a:p>
          </p:txBody>
        </p:sp>
        <p:sp>
          <p:nvSpPr>
            <p:cNvPr id="66" name="Freeform 14"/>
            <p:cNvSpPr>
              <a:spLocks/>
            </p:cNvSpPr>
            <p:nvPr/>
          </p:nvSpPr>
          <p:spPr bwMode="auto">
            <a:xfrm>
              <a:off x="2526" y="3384"/>
              <a:ext cx="422" cy="249"/>
            </a:xfrm>
            <a:custGeom>
              <a:avLst/>
              <a:gdLst>
                <a:gd name="T0" fmla="*/ 61 w 422"/>
                <a:gd name="T1" fmla="*/ 262 h 265"/>
                <a:gd name="T2" fmla="*/ 61 w 422"/>
                <a:gd name="T3" fmla="*/ 98 h 265"/>
                <a:gd name="T4" fmla="*/ 0 w 422"/>
                <a:gd name="T5" fmla="*/ 98 h 265"/>
                <a:gd name="T6" fmla="*/ 218 w 422"/>
                <a:gd name="T7" fmla="*/ 0 h 265"/>
                <a:gd name="T8" fmla="*/ 422 w 422"/>
                <a:gd name="T9" fmla="*/ 98 h 265"/>
                <a:gd name="T10" fmla="*/ 369 w 422"/>
                <a:gd name="T11" fmla="*/ 98 h 265"/>
                <a:gd name="T12" fmla="*/ 369 w 422"/>
                <a:gd name="T13" fmla="*/ 265 h 265"/>
                <a:gd name="T14" fmla="*/ 61 w 422"/>
                <a:gd name="T15" fmla="*/ 262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265">
                  <a:moveTo>
                    <a:pt x="61" y="262"/>
                  </a:moveTo>
                  <a:lnTo>
                    <a:pt x="61" y="98"/>
                  </a:lnTo>
                  <a:lnTo>
                    <a:pt x="0" y="98"/>
                  </a:lnTo>
                  <a:lnTo>
                    <a:pt x="218" y="0"/>
                  </a:lnTo>
                  <a:lnTo>
                    <a:pt x="422" y="98"/>
                  </a:lnTo>
                  <a:lnTo>
                    <a:pt x="369" y="98"/>
                  </a:lnTo>
                  <a:lnTo>
                    <a:pt x="369" y="265"/>
                  </a:lnTo>
                  <a:lnTo>
                    <a:pt x="61" y="2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endParaRPr lang="es-MX" kern="0">
                <a:solidFill>
                  <a:sysClr val="windowText" lastClr="000000"/>
                </a:solidFill>
              </a:endParaRPr>
            </a:p>
          </p:txBody>
        </p:sp>
        <p:sp>
          <p:nvSpPr>
            <p:cNvPr id="67" name="Freeform 15"/>
            <p:cNvSpPr>
              <a:spLocks/>
            </p:cNvSpPr>
            <p:nvPr/>
          </p:nvSpPr>
          <p:spPr bwMode="auto">
            <a:xfrm>
              <a:off x="2526" y="3384"/>
              <a:ext cx="422" cy="249"/>
            </a:xfrm>
            <a:custGeom>
              <a:avLst/>
              <a:gdLst>
                <a:gd name="T0" fmla="*/ 61 w 422"/>
                <a:gd name="T1" fmla="*/ 262 h 265"/>
                <a:gd name="T2" fmla="*/ 61 w 422"/>
                <a:gd name="T3" fmla="*/ 98 h 265"/>
                <a:gd name="T4" fmla="*/ 0 w 422"/>
                <a:gd name="T5" fmla="*/ 98 h 265"/>
                <a:gd name="T6" fmla="*/ 218 w 422"/>
                <a:gd name="T7" fmla="*/ 0 h 265"/>
                <a:gd name="T8" fmla="*/ 422 w 422"/>
                <a:gd name="T9" fmla="*/ 98 h 265"/>
                <a:gd name="T10" fmla="*/ 369 w 422"/>
                <a:gd name="T11" fmla="*/ 98 h 265"/>
                <a:gd name="T12" fmla="*/ 369 w 422"/>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422" h="265">
                  <a:moveTo>
                    <a:pt x="61" y="262"/>
                  </a:moveTo>
                  <a:lnTo>
                    <a:pt x="61" y="98"/>
                  </a:lnTo>
                  <a:lnTo>
                    <a:pt x="0" y="98"/>
                  </a:lnTo>
                  <a:lnTo>
                    <a:pt x="218" y="0"/>
                  </a:lnTo>
                  <a:lnTo>
                    <a:pt x="422" y="98"/>
                  </a:lnTo>
                  <a:lnTo>
                    <a:pt x="369" y="98"/>
                  </a:lnTo>
                  <a:lnTo>
                    <a:pt x="369" y="265"/>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es-MX" kern="0">
                <a:solidFill>
                  <a:sysClr val="windowText" lastClr="000000"/>
                </a:solidFill>
              </a:endParaRPr>
            </a:p>
          </p:txBody>
        </p:sp>
        <p:sp>
          <p:nvSpPr>
            <p:cNvPr id="68" name="Freeform 16"/>
            <p:cNvSpPr>
              <a:spLocks/>
            </p:cNvSpPr>
            <p:nvPr/>
          </p:nvSpPr>
          <p:spPr bwMode="auto">
            <a:xfrm>
              <a:off x="522" y="2562"/>
              <a:ext cx="946" cy="494"/>
            </a:xfrm>
            <a:custGeom>
              <a:avLst/>
              <a:gdLst>
                <a:gd name="T0" fmla="*/ 0 w 902"/>
                <a:gd name="T1" fmla="*/ 360 h 421"/>
                <a:gd name="T2" fmla="*/ 0 w 902"/>
                <a:gd name="T3" fmla="*/ 50 h 421"/>
                <a:gd name="T4" fmla="*/ 722 w 902"/>
                <a:gd name="T5" fmla="*/ 50 h 421"/>
                <a:gd name="T6" fmla="*/ 722 w 902"/>
                <a:gd name="T7" fmla="*/ 0 h 421"/>
                <a:gd name="T8" fmla="*/ 902 w 902"/>
                <a:gd name="T9" fmla="*/ 207 h 421"/>
                <a:gd name="T10" fmla="*/ 719 w 902"/>
                <a:gd name="T11" fmla="*/ 421 h 421"/>
                <a:gd name="T12" fmla="*/ 719 w 902"/>
                <a:gd name="T13" fmla="*/ 360 h 421"/>
                <a:gd name="T14" fmla="*/ 0 w 902"/>
                <a:gd name="T15" fmla="*/ 360 h 421"/>
                <a:gd name="T16" fmla="*/ 0 w 902"/>
                <a:gd name="T17" fmla="*/ 36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2" h="421">
                  <a:moveTo>
                    <a:pt x="0" y="360"/>
                  </a:moveTo>
                  <a:lnTo>
                    <a:pt x="0" y="50"/>
                  </a:lnTo>
                  <a:lnTo>
                    <a:pt x="722" y="50"/>
                  </a:lnTo>
                  <a:lnTo>
                    <a:pt x="722" y="0"/>
                  </a:lnTo>
                  <a:lnTo>
                    <a:pt x="902" y="207"/>
                  </a:lnTo>
                  <a:lnTo>
                    <a:pt x="719" y="421"/>
                  </a:lnTo>
                  <a:lnTo>
                    <a:pt x="719" y="360"/>
                  </a:lnTo>
                  <a:lnTo>
                    <a:pt x="0" y="360"/>
                  </a:lnTo>
                  <a:lnTo>
                    <a:pt x="0" y="360"/>
                  </a:lnTo>
                  <a:close/>
                </a:path>
              </a:pathLst>
            </a:custGeom>
            <a:solidFill>
              <a:srgbClr val="FFFFFF"/>
            </a:solidFill>
            <a:ln w="25400">
              <a:solidFill>
                <a:srgbClr val="000080"/>
              </a:solidFill>
              <a:prstDash val="solid"/>
              <a:round/>
              <a:headEnd/>
              <a:tailEnd/>
            </a:ln>
          </p:spPr>
          <p:txBody>
            <a:bodyPr/>
            <a:lstStyle/>
            <a:p>
              <a:pPr defTabSz="914400"/>
              <a:endParaRPr lang="es-MX" kern="0">
                <a:solidFill>
                  <a:sysClr val="windowText" lastClr="000000"/>
                </a:solidFill>
              </a:endParaRPr>
            </a:p>
          </p:txBody>
        </p:sp>
        <p:sp>
          <p:nvSpPr>
            <p:cNvPr id="69" name="Freeform 17"/>
            <p:cNvSpPr>
              <a:spLocks/>
            </p:cNvSpPr>
            <p:nvPr/>
          </p:nvSpPr>
          <p:spPr bwMode="auto">
            <a:xfrm>
              <a:off x="4084" y="2562"/>
              <a:ext cx="902" cy="494"/>
            </a:xfrm>
            <a:custGeom>
              <a:avLst/>
              <a:gdLst>
                <a:gd name="T0" fmla="*/ 0 w 902"/>
                <a:gd name="T1" fmla="*/ 360 h 421"/>
                <a:gd name="T2" fmla="*/ 0 w 902"/>
                <a:gd name="T3" fmla="*/ 50 h 421"/>
                <a:gd name="T4" fmla="*/ 721 w 902"/>
                <a:gd name="T5" fmla="*/ 50 h 421"/>
                <a:gd name="T6" fmla="*/ 721 w 902"/>
                <a:gd name="T7" fmla="*/ 0 h 421"/>
                <a:gd name="T8" fmla="*/ 902 w 902"/>
                <a:gd name="T9" fmla="*/ 207 h 421"/>
                <a:gd name="T10" fmla="*/ 719 w 902"/>
                <a:gd name="T11" fmla="*/ 421 h 421"/>
                <a:gd name="T12" fmla="*/ 719 w 902"/>
                <a:gd name="T13" fmla="*/ 360 h 421"/>
                <a:gd name="T14" fmla="*/ 0 w 902"/>
                <a:gd name="T15" fmla="*/ 360 h 421"/>
                <a:gd name="T16" fmla="*/ 0 w 902"/>
                <a:gd name="T17" fmla="*/ 36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2" h="421">
                  <a:moveTo>
                    <a:pt x="0" y="360"/>
                  </a:moveTo>
                  <a:lnTo>
                    <a:pt x="0" y="50"/>
                  </a:lnTo>
                  <a:lnTo>
                    <a:pt x="721" y="50"/>
                  </a:lnTo>
                  <a:lnTo>
                    <a:pt x="721" y="0"/>
                  </a:lnTo>
                  <a:lnTo>
                    <a:pt x="902" y="207"/>
                  </a:lnTo>
                  <a:lnTo>
                    <a:pt x="719" y="421"/>
                  </a:lnTo>
                  <a:lnTo>
                    <a:pt x="719" y="360"/>
                  </a:lnTo>
                  <a:lnTo>
                    <a:pt x="0" y="360"/>
                  </a:lnTo>
                  <a:lnTo>
                    <a:pt x="0" y="360"/>
                  </a:lnTo>
                  <a:close/>
                </a:path>
              </a:pathLst>
            </a:custGeom>
            <a:solidFill>
              <a:srgbClr val="FFFFFF"/>
            </a:solidFill>
            <a:ln w="25400">
              <a:solidFill>
                <a:srgbClr val="000080"/>
              </a:solidFill>
              <a:prstDash val="solid"/>
              <a:round/>
              <a:headEnd/>
              <a:tailEnd/>
            </a:ln>
          </p:spPr>
          <p:txBody>
            <a:bodyPr/>
            <a:lstStyle/>
            <a:p>
              <a:pPr defTabSz="914400"/>
              <a:endParaRPr lang="es-MX" kern="0">
                <a:solidFill>
                  <a:sysClr val="windowText" lastClr="000000"/>
                </a:solidFill>
              </a:endParaRPr>
            </a:p>
          </p:txBody>
        </p:sp>
        <p:sp>
          <p:nvSpPr>
            <p:cNvPr id="70" name="Text Box 18"/>
            <p:cNvSpPr txBox="1">
              <a:spLocks noChangeArrowheads="1"/>
            </p:cNvSpPr>
            <p:nvPr/>
          </p:nvSpPr>
          <p:spPr bwMode="auto">
            <a:xfrm>
              <a:off x="1288" y="800"/>
              <a:ext cx="14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a:solidFill>
                    <a:sysClr val="windowText" lastClr="000000"/>
                  </a:solidFill>
                  <a:cs typeface="Arial" pitchFamily="34" charset="0"/>
                </a:rPr>
                <a:t>Control del Proceso</a:t>
              </a:r>
            </a:p>
          </p:txBody>
        </p:sp>
        <p:sp>
          <p:nvSpPr>
            <p:cNvPr id="71" name="Text Box 19"/>
            <p:cNvSpPr txBox="1">
              <a:spLocks noChangeArrowheads="1"/>
            </p:cNvSpPr>
            <p:nvPr/>
          </p:nvSpPr>
          <p:spPr bwMode="auto">
            <a:xfrm>
              <a:off x="208" y="1368"/>
              <a:ext cx="9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a:solidFill>
                    <a:sysClr val="windowText" lastClr="000000"/>
                  </a:solidFill>
                  <a:cs typeface="Arial" pitchFamily="34" charset="0"/>
                </a:rPr>
                <a:t>Disparadores</a:t>
              </a:r>
            </a:p>
          </p:txBody>
        </p:sp>
        <p:sp>
          <p:nvSpPr>
            <p:cNvPr id="72" name="Text Box 20"/>
            <p:cNvSpPr txBox="1">
              <a:spLocks noChangeArrowheads="1"/>
            </p:cNvSpPr>
            <p:nvPr/>
          </p:nvSpPr>
          <p:spPr bwMode="auto">
            <a:xfrm>
              <a:off x="1288" y="2012"/>
              <a:ext cx="7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pPr>
              <a:r>
                <a:rPr lang="es-MX" kern="0">
                  <a:solidFill>
                    <a:sysClr val="windowText" lastClr="000000"/>
                  </a:solidFill>
                  <a:cs typeface="Arial" pitchFamily="34" charset="0"/>
                </a:rPr>
                <a:t>Proceso</a:t>
              </a:r>
            </a:p>
          </p:txBody>
        </p:sp>
        <p:sp>
          <p:nvSpPr>
            <p:cNvPr id="73" name="Text Box 21"/>
            <p:cNvSpPr txBox="1">
              <a:spLocks noChangeArrowheads="1"/>
            </p:cNvSpPr>
            <p:nvPr/>
          </p:nvSpPr>
          <p:spPr bwMode="auto">
            <a:xfrm>
              <a:off x="522" y="2594"/>
              <a:ext cx="78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sz="1600" kern="0" dirty="0">
                  <a:solidFill>
                    <a:sysClr val="windowText" lastClr="000000"/>
                  </a:solidFill>
                  <a:cs typeface="Arial" pitchFamily="34" charset="0"/>
                </a:rPr>
                <a:t>Entradas de proceso</a:t>
              </a:r>
            </a:p>
          </p:txBody>
        </p:sp>
        <p:sp>
          <p:nvSpPr>
            <p:cNvPr id="74" name="Text Box 22"/>
            <p:cNvSpPr txBox="1">
              <a:spLocks noChangeArrowheads="1"/>
            </p:cNvSpPr>
            <p:nvPr/>
          </p:nvSpPr>
          <p:spPr bwMode="auto">
            <a:xfrm>
              <a:off x="793" y="3498"/>
              <a:ext cx="18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a:solidFill>
                    <a:sysClr val="windowText" lastClr="000000"/>
                  </a:solidFill>
                  <a:cs typeface="Arial" pitchFamily="34" charset="0"/>
                </a:rPr>
                <a:t>Habilitadores del Proceso</a:t>
              </a:r>
            </a:p>
          </p:txBody>
        </p:sp>
        <p:sp>
          <p:nvSpPr>
            <p:cNvPr id="75" name="Text Box 23"/>
            <p:cNvSpPr txBox="1">
              <a:spLocks noChangeArrowheads="1"/>
            </p:cNvSpPr>
            <p:nvPr/>
          </p:nvSpPr>
          <p:spPr bwMode="auto">
            <a:xfrm>
              <a:off x="4162" y="2591"/>
              <a:ext cx="66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sz="1600" kern="0" dirty="0">
                  <a:solidFill>
                    <a:sysClr val="windowText" lastClr="000000"/>
                  </a:solidFill>
                  <a:cs typeface="Arial" pitchFamily="34" charset="0"/>
                </a:rPr>
                <a:t>Salidas de proceso</a:t>
              </a:r>
            </a:p>
          </p:txBody>
        </p:sp>
        <p:sp>
          <p:nvSpPr>
            <p:cNvPr id="76" name="Text Box 24"/>
            <p:cNvSpPr txBox="1">
              <a:spLocks noChangeArrowheads="1"/>
            </p:cNvSpPr>
            <p:nvPr/>
          </p:nvSpPr>
          <p:spPr bwMode="auto">
            <a:xfrm>
              <a:off x="4008" y="3248"/>
              <a:ext cx="960"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pPr>
              <a:r>
                <a:rPr lang="es-MX" kern="0" dirty="0">
                  <a:solidFill>
                    <a:sysClr val="windowText" lastClr="000000"/>
                  </a:solidFill>
                  <a:cs typeface="Arial" pitchFamily="34" charset="0"/>
                </a:rPr>
                <a:t>Incluidos los informes de procesos y revisiones</a:t>
              </a:r>
            </a:p>
          </p:txBody>
        </p:sp>
        <p:cxnSp>
          <p:nvCxnSpPr>
            <p:cNvPr id="77" name="AutoShape 25"/>
            <p:cNvCxnSpPr>
              <a:cxnSpLocks noChangeShapeType="1"/>
              <a:stCxn id="71" idx="2"/>
            </p:cNvCxnSpPr>
            <p:nvPr/>
          </p:nvCxnSpPr>
          <p:spPr bwMode="auto">
            <a:xfrm rot="16200000" flipH="1">
              <a:off x="725" y="1581"/>
              <a:ext cx="801" cy="841"/>
            </a:xfrm>
            <a:prstGeom prst="bentConnector2">
              <a:avLst/>
            </a:prstGeom>
            <a:noFill/>
            <a:ln w="6350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Rectangle 26"/>
            <p:cNvSpPr>
              <a:spLocks noChangeArrowheads="1"/>
            </p:cNvSpPr>
            <p:nvPr/>
          </p:nvSpPr>
          <p:spPr bwMode="auto">
            <a:xfrm>
              <a:off x="2376" y="1056"/>
              <a:ext cx="744"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79" name="Rectangle 27"/>
            <p:cNvSpPr>
              <a:spLocks noChangeArrowheads="1"/>
            </p:cNvSpPr>
            <p:nvPr/>
          </p:nvSpPr>
          <p:spPr bwMode="auto">
            <a:xfrm>
              <a:off x="1592" y="1360"/>
              <a:ext cx="1184" cy="18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sz="1600" kern="0">
                <a:solidFill>
                  <a:sysClr val="windowText" lastClr="000000"/>
                </a:solidFill>
              </a:endParaRPr>
            </a:p>
          </p:txBody>
        </p:sp>
        <p:sp>
          <p:nvSpPr>
            <p:cNvPr id="80" name="Rectangle 28"/>
            <p:cNvSpPr>
              <a:spLocks noChangeArrowheads="1"/>
            </p:cNvSpPr>
            <p:nvPr/>
          </p:nvSpPr>
          <p:spPr bwMode="auto">
            <a:xfrm>
              <a:off x="3080" y="1336"/>
              <a:ext cx="792"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81" name="Rectangle 29"/>
            <p:cNvSpPr>
              <a:spLocks noChangeArrowheads="1"/>
            </p:cNvSpPr>
            <p:nvPr/>
          </p:nvSpPr>
          <p:spPr bwMode="auto">
            <a:xfrm>
              <a:off x="2778" y="1648"/>
              <a:ext cx="1094"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82" name="Rectangle 30"/>
            <p:cNvSpPr>
              <a:spLocks noChangeArrowheads="1"/>
            </p:cNvSpPr>
            <p:nvPr/>
          </p:nvSpPr>
          <p:spPr bwMode="auto">
            <a:xfrm>
              <a:off x="1592" y="1648"/>
              <a:ext cx="850"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83" name="Text Box 31"/>
            <p:cNvSpPr txBox="1">
              <a:spLocks noChangeArrowheads="1"/>
            </p:cNvSpPr>
            <p:nvPr/>
          </p:nvSpPr>
          <p:spPr bwMode="auto">
            <a:xfrm>
              <a:off x="1557" y="1344"/>
              <a:ext cx="1159"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spcBef>
                  <a:spcPct val="50000"/>
                </a:spcBef>
              </a:pPr>
              <a:r>
                <a:rPr lang="es-MX" sz="1600" kern="0" dirty="0">
                  <a:solidFill>
                    <a:sysClr val="windowText" lastClr="000000"/>
                  </a:solidFill>
                  <a:cs typeface="Arial" pitchFamily="34" charset="0"/>
                </a:rPr>
                <a:t>Dueño del proceso</a:t>
              </a:r>
            </a:p>
          </p:txBody>
        </p:sp>
        <p:sp>
          <p:nvSpPr>
            <p:cNvPr id="84" name="Text Box 32"/>
            <p:cNvSpPr txBox="1">
              <a:spLocks noChangeArrowheads="1"/>
            </p:cNvSpPr>
            <p:nvPr/>
          </p:nvSpPr>
          <p:spPr bwMode="auto">
            <a:xfrm>
              <a:off x="1546" y="1634"/>
              <a:ext cx="94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spcBef>
                  <a:spcPct val="50000"/>
                </a:spcBef>
              </a:pPr>
              <a:r>
                <a:rPr lang="es-MX" sz="1600" kern="0" dirty="0">
                  <a:solidFill>
                    <a:sysClr val="windowText" lastClr="000000"/>
                  </a:solidFill>
                  <a:cs typeface="Arial" pitchFamily="34" charset="0"/>
                </a:rPr>
                <a:t>Documentación</a:t>
              </a:r>
            </a:p>
          </p:txBody>
        </p:sp>
        <p:sp>
          <p:nvSpPr>
            <p:cNvPr id="85" name="Text Box 33"/>
            <p:cNvSpPr txBox="1">
              <a:spLocks noChangeArrowheads="1"/>
            </p:cNvSpPr>
            <p:nvPr/>
          </p:nvSpPr>
          <p:spPr bwMode="auto">
            <a:xfrm>
              <a:off x="2442" y="1040"/>
              <a:ext cx="590"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spcBef>
                  <a:spcPct val="50000"/>
                </a:spcBef>
              </a:pPr>
              <a:r>
                <a:rPr lang="es-MX" sz="1600" kern="0" dirty="0">
                  <a:solidFill>
                    <a:sysClr val="windowText" lastClr="000000"/>
                  </a:solidFill>
                  <a:cs typeface="Arial" pitchFamily="34" charset="0"/>
                </a:rPr>
                <a:t>Políticas</a:t>
              </a:r>
            </a:p>
          </p:txBody>
        </p:sp>
        <p:sp>
          <p:nvSpPr>
            <p:cNvPr id="86" name="Text Box 34"/>
            <p:cNvSpPr txBox="1">
              <a:spLocks noChangeArrowheads="1"/>
            </p:cNvSpPr>
            <p:nvPr/>
          </p:nvSpPr>
          <p:spPr bwMode="auto">
            <a:xfrm>
              <a:off x="3106" y="1360"/>
              <a:ext cx="718"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spcBef>
                  <a:spcPct val="50000"/>
                </a:spcBef>
              </a:pPr>
              <a:r>
                <a:rPr lang="es-MX" sz="1600" kern="0" dirty="0">
                  <a:solidFill>
                    <a:sysClr val="windowText" lastClr="000000"/>
                  </a:solidFill>
                  <a:cs typeface="Arial" pitchFamily="34" charset="0"/>
                </a:rPr>
                <a:t>Objetivos</a:t>
              </a:r>
            </a:p>
          </p:txBody>
        </p:sp>
        <p:sp>
          <p:nvSpPr>
            <p:cNvPr id="87" name="Text Box 35"/>
            <p:cNvSpPr txBox="1">
              <a:spLocks noChangeArrowheads="1"/>
            </p:cNvSpPr>
            <p:nvPr/>
          </p:nvSpPr>
          <p:spPr bwMode="auto">
            <a:xfrm>
              <a:off x="2778" y="1648"/>
              <a:ext cx="1152"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spcBef>
                  <a:spcPct val="50000"/>
                </a:spcBef>
              </a:pPr>
              <a:r>
                <a:rPr lang="es-MX" sz="1600" kern="0" dirty="0">
                  <a:solidFill>
                    <a:sysClr val="windowText" lastClr="000000"/>
                  </a:solidFill>
                  <a:cs typeface="Arial" pitchFamily="34" charset="0"/>
                </a:rPr>
                <a:t>Retroalimentación</a:t>
              </a:r>
            </a:p>
          </p:txBody>
        </p:sp>
        <p:sp>
          <p:nvSpPr>
            <p:cNvPr id="88" name="Rectangle 36"/>
            <p:cNvSpPr>
              <a:spLocks noChangeArrowheads="1"/>
            </p:cNvSpPr>
            <p:nvPr/>
          </p:nvSpPr>
          <p:spPr bwMode="auto">
            <a:xfrm>
              <a:off x="2354" y="2312"/>
              <a:ext cx="808"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89" name="Rectangle 37"/>
            <p:cNvSpPr>
              <a:spLocks noChangeArrowheads="1"/>
            </p:cNvSpPr>
            <p:nvPr/>
          </p:nvSpPr>
          <p:spPr bwMode="auto">
            <a:xfrm>
              <a:off x="3048" y="2560"/>
              <a:ext cx="808"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90" name="Rectangle 38"/>
            <p:cNvSpPr>
              <a:spLocks noChangeArrowheads="1"/>
            </p:cNvSpPr>
            <p:nvPr/>
          </p:nvSpPr>
          <p:spPr bwMode="auto">
            <a:xfrm>
              <a:off x="3056" y="2856"/>
              <a:ext cx="808"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91" name="Rectangle 39"/>
            <p:cNvSpPr>
              <a:spLocks noChangeArrowheads="1"/>
            </p:cNvSpPr>
            <p:nvPr/>
          </p:nvSpPr>
          <p:spPr bwMode="auto">
            <a:xfrm>
              <a:off x="1866" y="3112"/>
              <a:ext cx="1680" cy="18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92" name="Rectangle 40"/>
            <p:cNvSpPr>
              <a:spLocks noChangeArrowheads="1"/>
            </p:cNvSpPr>
            <p:nvPr/>
          </p:nvSpPr>
          <p:spPr bwMode="auto">
            <a:xfrm>
              <a:off x="1608" y="2816"/>
              <a:ext cx="978" cy="26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93" name="Rectangle 41"/>
            <p:cNvSpPr>
              <a:spLocks noChangeArrowheads="1"/>
            </p:cNvSpPr>
            <p:nvPr/>
          </p:nvSpPr>
          <p:spPr bwMode="auto">
            <a:xfrm>
              <a:off x="1608" y="2584"/>
              <a:ext cx="978" cy="18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94" name="Text Box 42"/>
            <p:cNvSpPr txBox="1">
              <a:spLocks noChangeArrowheads="1"/>
            </p:cNvSpPr>
            <p:nvPr/>
          </p:nvSpPr>
          <p:spPr bwMode="auto">
            <a:xfrm>
              <a:off x="1629" y="2576"/>
              <a:ext cx="80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dirty="0">
                  <a:solidFill>
                    <a:sysClr val="windowText" lastClr="000000"/>
                  </a:solidFill>
                  <a:cs typeface="Arial" pitchFamily="34" charset="0"/>
                </a:rPr>
                <a:t>Actividades</a:t>
              </a:r>
            </a:p>
          </p:txBody>
        </p:sp>
        <p:sp>
          <p:nvSpPr>
            <p:cNvPr id="95" name="Text Box 43"/>
            <p:cNvSpPr txBox="1">
              <a:spLocks noChangeArrowheads="1"/>
            </p:cNvSpPr>
            <p:nvPr/>
          </p:nvSpPr>
          <p:spPr bwMode="auto">
            <a:xfrm>
              <a:off x="2424" y="2304"/>
              <a:ext cx="69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dirty="0">
                  <a:solidFill>
                    <a:sysClr val="windowText" lastClr="000000"/>
                  </a:solidFill>
                  <a:cs typeface="Arial" pitchFamily="34" charset="0"/>
                </a:rPr>
                <a:t>Métricas</a:t>
              </a:r>
            </a:p>
          </p:txBody>
        </p:sp>
        <p:sp>
          <p:nvSpPr>
            <p:cNvPr id="96" name="Text Box 44"/>
            <p:cNvSpPr txBox="1">
              <a:spLocks noChangeArrowheads="1"/>
            </p:cNvSpPr>
            <p:nvPr/>
          </p:nvSpPr>
          <p:spPr bwMode="auto">
            <a:xfrm>
              <a:off x="1554" y="2871"/>
              <a:ext cx="108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dirty="0">
                  <a:solidFill>
                    <a:sysClr val="windowText" lastClr="000000"/>
                  </a:solidFill>
                  <a:cs typeface="Arial" pitchFamily="34" charset="0"/>
                </a:rPr>
                <a:t>Procedimientos</a:t>
              </a:r>
            </a:p>
          </p:txBody>
        </p:sp>
        <p:sp>
          <p:nvSpPr>
            <p:cNvPr id="97" name="Text Box 45"/>
            <p:cNvSpPr txBox="1">
              <a:spLocks noChangeArrowheads="1"/>
            </p:cNvSpPr>
            <p:nvPr/>
          </p:nvSpPr>
          <p:spPr bwMode="auto">
            <a:xfrm>
              <a:off x="1947" y="3113"/>
              <a:ext cx="17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dirty="0">
                  <a:solidFill>
                    <a:sysClr val="windowText" lastClr="000000"/>
                  </a:solidFill>
                  <a:cs typeface="Arial" pitchFamily="34" charset="0"/>
                </a:rPr>
                <a:t>Instrucciones de trabajo</a:t>
              </a:r>
            </a:p>
          </p:txBody>
        </p:sp>
        <p:sp>
          <p:nvSpPr>
            <p:cNvPr id="98" name="Text Box 46"/>
            <p:cNvSpPr txBox="1">
              <a:spLocks noChangeArrowheads="1"/>
            </p:cNvSpPr>
            <p:nvPr/>
          </p:nvSpPr>
          <p:spPr bwMode="auto">
            <a:xfrm>
              <a:off x="3210" y="2573"/>
              <a:ext cx="4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a:solidFill>
                    <a:sysClr val="windowText" lastClr="000000"/>
                  </a:solidFill>
                  <a:cs typeface="Arial" pitchFamily="34" charset="0"/>
                </a:rPr>
                <a:t>Roles</a:t>
              </a:r>
            </a:p>
          </p:txBody>
        </p:sp>
        <p:sp>
          <p:nvSpPr>
            <p:cNvPr id="99" name="Text Box 47"/>
            <p:cNvSpPr txBox="1">
              <a:spLocks noChangeArrowheads="1"/>
            </p:cNvSpPr>
            <p:nvPr/>
          </p:nvSpPr>
          <p:spPr bwMode="auto">
            <a:xfrm>
              <a:off x="3035" y="2863"/>
              <a:ext cx="8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pPr>
              <a:r>
                <a:rPr lang="es-MX" kern="0">
                  <a:solidFill>
                    <a:sysClr val="windowText" lastClr="000000"/>
                  </a:solidFill>
                  <a:cs typeface="Arial" pitchFamily="34" charset="0"/>
                </a:rPr>
                <a:t>Mejoras</a:t>
              </a:r>
            </a:p>
          </p:txBody>
        </p:sp>
        <p:sp>
          <p:nvSpPr>
            <p:cNvPr id="100" name="Rectangle 48"/>
            <p:cNvSpPr>
              <a:spLocks noChangeArrowheads="1"/>
            </p:cNvSpPr>
            <p:nvPr/>
          </p:nvSpPr>
          <p:spPr bwMode="auto">
            <a:xfrm>
              <a:off x="2874" y="3880"/>
              <a:ext cx="902" cy="18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101" name="Rectangle 49"/>
            <p:cNvSpPr>
              <a:spLocks noChangeArrowheads="1"/>
            </p:cNvSpPr>
            <p:nvPr/>
          </p:nvSpPr>
          <p:spPr bwMode="auto">
            <a:xfrm>
              <a:off x="1720" y="3840"/>
              <a:ext cx="808" cy="2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endParaRPr lang="es-MX" kern="0">
                <a:solidFill>
                  <a:sysClr val="windowText" lastClr="000000"/>
                </a:solidFill>
              </a:endParaRPr>
            </a:p>
          </p:txBody>
        </p:sp>
        <p:sp>
          <p:nvSpPr>
            <p:cNvPr id="102" name="Text Box 50"/>
            <p:cNvSpPr txBox="1">
              <a:spLocks noChangeArrowheads="1"/>
            </p:cNvSpPr>
            <p:nvPr/>
          </p:nvSpPr>
          <p:spPr bwMode="auto">
            <a:xfrm>
              <a:off x="1743" y="3841"/>
              <a:ext cx="7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spcBef>
                  <a:spcPct val="50000"/>
                </a:spcBef>
              </a:pPr>
              <a:r>
                <a:rPr lang="es-MX" kern="0">
                  <a:solidFill>
                    <a:sysClr val="windowText" lastClr="000000"/>
                  </a:solidFill>
                  <a:cs typeface="Arial" pitchFamily="34" charset="0"/>
                </a:rPr>
                <a:t>Recursos</a:t>
              </a:r>
            </a:p>
          </p:txBody>
        </p:sp>
        <p:sp>
          <p:nvSpPr>
            <p:cNvPr id="103" name="Text Box 51"/>
            <p:cNvSpPr txBox="1">
              <a:spLocks noChangeArrowheads="1"/>
            </p:cNvSpPr>
            <p:nvPr/>
          </p:nvSpPr>
          <p:spPr bwMode="auto">
            <a:xfrm>
              <a:off x="2874" y="3847"/>
              <a:ext cx="95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a:spcBef>
                  <a:spcPct val="50000"/>
                </a:spcBef>
              </a:pPr>
              <a:r>
                <a:rPr lang="es-MX" kern="0" dirty="0">
                  <a:solidFill>
                    <a:sysClr val="windowText" lastClr="000000"/>
                  </a:solidFill>
                  <a:cs typeface="Arial" pitchFamily="34" charset="0"/>
                </a:rPr>
                <a:t>Capacidades</a:t>
              </a:r>
            </a:p>
          </p:txBody>
        </p:sp>
        <p:sp>
          <p:nvSpPr>
            <p:cNvPr id="104" name="Line 52"/>
            <p:cNvSpPr>
              <a:spLocks noChangeShapeType="1"/>
            </p:cNvSpPr>
            <p:nvPr/>
          </p:nvSpPr>
          <p:spPr bwMode="auto">
            <a:xfrm flipH="1">
              <a:off x="3912" y="1736"/>
              <a:ext cx="576" cy="8"/>
            </a:xfrm>
            <a:prstGeom prst="line">
              <a:avLst/>
            </a:prstGeom>
            <a:noFill/>
            <a:ln w="635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endParaRPr lang="es-MX" kern="0">
                <a:solidFill>
                  <a:sysClr val="windowText" lastClr="000000"/>
                </a:solidFill>
              </a:endParaRPr>
            </a:p>
          </p:txBody>
        </p:sp>
        <p:sp>
          <p:nvSpPr>
            <p:cNvPr id="105" name="Line 53"/>
            <p:cNvSpPr>
              <a:spLocks noChangeShapeType="1"/>
            </p:cNvSpPr>
            <p:nvPr/>
          </p:nvSpPr>
          <p:spPr bwMode="auto">
            <a:xfrm>
              <a:off x="4496" y="1716"/>
              <a:ext cx="0" cy="876"/>
            </a:xfrm>
            <a:prstGeom prst="line">
              <a:avLst/>
            </a:prstGeom>
            <a:noFill/>
            <a:ln w="635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a:endParaRPr lang="es-MX" kern="0">
                <a:solidFill>
                  <a:sysClr val="windowText" lastClr="000000"/>
                </a:solidFill>
              </a:endParaRPr>
            </a:p>
          </p:txBody>
        </p:sp>
      </p:grpSp>
    </p:spTree>
    <p:extLst>
      <p:ext uri="{BB962C8B-B14F-4D97-AF65-F5344CB8AC3E}">
        <p14:creationId xmlns:p14="http://schemas.microsoft.com/office/powerpoint/2010/main" val="3494474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s-MX"/>
              <a:t>Características de un proceso</a:t>
            </a:r>
          </a:p>
        </p:txBody>
      </p:sp>
      <p:sp>
        <p:nvSpPr>
          <p:cNvPr id="55300" name="Rectangle 3"/>
          <p:cNvSpPr>
            <a:spLocks noGrp="1" noChangeArrowheads="1"/>
          </p:cNvSpPr>
          <p:nvPr>
            <p:ph idx="1"/>
          </p:nvPr>
        </p:nvSpPr>
        <p:spPr/>
        <p:txBody>
          <a:bodyPr>
            <a:normAutofit/>
          </a:bodyPr>
          <a:lstStyle/>
          <a:p>
            <a:r>
              <a:rPr lang="es-MX" sz="2400" b="1" dirty="0"/>
              <a:t>Puede ser medido</a:t>
            </a:r>
          </a:p>
          <a:p>
            <a:pPr lvl="1"/>
            <a:r>
              <a:rPr lang="es-MX" sz="2000" dirty="0"/>
              <a:t>Las métricas permiten que la eficiencia y efectividad sea medida</a:t>
            </a:r>
          </a:p>
          <a:p>
            <a:r>
              <a:rPr lang="es-MX" sz="2400" b="1" dirty="0"/>
              <a:t>Entrega resultados específicos</a:t>
            </a:r>
          </a:p>
          <a:p>
            <a:pPr lvl="1"/>
            <a:r>
              <a:rPr lang="es-MX" sz="2000" dirty="0"/>
              <a:t>Un proceso existe para entregar un resultado</a:t>
            </a:r>
          </a:p>
          <a:p>
            <a:pPr lvl="1"/>
            <a:r>
              <a:rPr lang="es-MX" sz="2000" dirty="0"/>
              <a:t>El resultado debe ser identificable y cuantificable</a:t>
            </a:r>
          </a:p>
          <a:p>
            <a:r>
              <a:rPr lang="es-MX" sz="2400" b="1" dirty="0"/>
              <a:t>Tiene un cliente o participantes claves</a:t>
            </a:r>
          </a:p>
          <a:p>
            <a:pPr lvl="1"/>
            <a:r>
              <a:rPr lang="es-MX" sz="2000" dirty="0"/>
              <a:t>Un proceso entrega la salida a un cliente o participantes claves, quienes deben estar contentos con el resultado</a:t>
            </a:r>
          </a:p>
          <a:p>
            <a:r>
              <a:rPr lang="es-MX" sz="2400" b="1" dirty="0"/>
              <a:t>Responde a eventos específicos</a:t>
            </a:r>
          </a:p>
          <a:p>
            <a:pPr lvl="1"/>
            <a:r>
              <a:rPr lang="es-MX" sz="2000" dirty="0"/>
              <a:t>Un proceso puede ser continuo o repetitivo</a:t>
            </a:r>
          </a:p>
          <a:p>
            <a:pPr lvl="1"/>
            <a:r>
              <a:rPr lang="es-MX" sz="2000" dirty="0"/>
              <a:t>Debería ser iniciado por un disparador específico</a:t>
            </a:r>
          </a:p>
          <a:p>
            <a:pPr lvl="1" eaLnBrk="1" hangingPunct="1"/>
            <a:endParaRPr lang="en-GB" sz="2000"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63</a:t>
            </a:fld>
            <a:endParaRPr lang="en-US" sz="1800" kern="0">
              <a:solidFill>
                <a:sysClr val="windowText" lastClr="000000"/>
              </a:solidFill>
            </a:endParaRPr>
          </a:p>
        </p:txBody>
      </p:sp>
    </p:spTree>
    <p:extLst>
      <p:ext uri="{BB962C8B-B14F-4D97-AF65-F5344CB8AC3E}">
        <p14:creationId xmlns:p14="http://schemas.microsoft.com/office/powerpoint/2010/main" val="45961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s-MX" dirty="0"/>
              <a:t>Contexto Organizacional Proceso</a:t>
            </a:r>
          </a:p>
        </p:txBody>
      </p:sp>
      <p:sp>
        <p:nvSpPr>
          <p:cNvPr id="21509" name="Rectangle 3"/>
          <p:cNvSpPr>
            <a:spLocks noGrp="1" noChangeArrowheads="1"/>
          </p:cNvSpPr>
          <p:nvPr>
            <p:ph idx="1"/>
          </p:nvPr>
        </p:nvSpPr>
        <p:spPr/>
        <p:txBody>
          <a:bodyPr>
            <a:normAutofit fontScale="92500" lnSpcReduction="20000"/>
          </a:bodyPr>
          <a:lstStyle/>
          <a:p>
            <a:pPr>
              <a:lnSpc>
                <a:spcPct val="90000"/>
              </a:lnSpc>
            </a:pPr>
            <a:r>
              <a:rPr lang="es-MX" sz="2200" dirty="0"/>
              <a:t>Al diseñar un servicio o proceso, es imprescindible definir claramente todos los roles, para permitir la toma de decisiones rápida y efectiva</a:t>
            </a:r>
          </a:p>
          <a:p>
            <a:pPr>
              <a:lnSpc>
                <a:spcPct val="90000"/>
              </a:lnSpc>
            </a:pPr>
            <a:endParaRPr lang="es-MX" sz="2200" dirty="0"/>
          </a:p>
          <a:p>
            <a:pPr>
              <a:lnSpc>
                <a:spcPct val="90000"/>
              </a:lnSpc>
            </a:pPr>
            <a:r>
              <a:rPr lang="es-MX" sz="2200" dirty="0"/>
              <a:t>Puede realizarse utilizando una matriz RACI, para:</a:t>
            </a:r>
          </a:p>
          <a:p>
            <a:pPr lvl="1">
              <a:lnSpc>
                <a:spcPct val="90000"/>
              </a:lnSpc>
            </a:pPr>
            <a:r>
              <a:rPr lang="es-MX" sz="2200" dirty="0"/>
              <a:t>Clarificar roles operativos, responsabilidades y relaciones</a:t>
            </a:r>
          </a:p>
          <a:p>
            <a:pPr lvl="1">
              <a:lnSpc>
                <a:spcPct val="90000"/>
              </a:lnSpc>
            </a:pPr>
            <a:r>
              <a:rPr lang="es-MX" sz="2200" dirty="0"/>
              <a:t>Definir niveles de responsabilidad</a:t>
            </a:r>
          </a:p>
          <a:p>
            <a:pPr lvl="1">
              <a:lnSpc>
                <a:spcPct val="90000"/>
              </a:lnSpc>
            </a:pPr>
            <a:r>
              <a:rPr lang="es-MX" sz="2200" dirty="0"/>
              <a:t>Coordinar la participación en cada actividad del negocio</a:t>
            </a:r>
          </a:p>
          <a:p>
            <a:pPr>
              <a:lnSpc>
                <a:spcPct val="90000"/>
              </a:lnSpc>
            </a:pPr>
            <a:endParaRPr lang="es-MX" sz="2200" dirty="0"/>
          </a:p>
          <a:p>
            <a:pPr>
              <a:lnSpc>
                <a:spcPct val="90000"/>
              </a:lnSpc>
            </a:pPr>
            <a:r>
              <a:rPr lang="es-MX" sz="2200" dirty="0"/>
              <a:t>Esto ayudará a:</a:t>
            </a:r>
          </a:p>
          <a:p>
            <a:pPr lvl="1">
              <a:lnSpc>
                <a:spcPct val="90000"/>
              </a:lnSpc>
            </a:pPr>
            <a:r>
              <a:rPr lang="es-MX" altLang="en-GB" sz="2200" dirty="0"/>
              <a:t>Acordar qué actividades deben ser realizadas</a:t>
            </a:r>
          </a:p>
          <a:p>
            <a:pPr lvl="1">
              <a:lnSpc>
                <a:spcPct val="90000"/>
              </a:lnSpc>
            </a:pPr>
            <a:r>
              <a:rPr lang="es-MX" altLang="en-GB" sz="2200" dirty="0"/>
              <a:t>Definir y acordar responsabilidades</a:t>
            </a:r>
          </a:p>
          <a:p>
            <a:pPr lvl="1">
              <a:lnSpc>
                <a:spcPct val="90000"/>
              </a:lnSpc>
            </a:pPr>
            <a:r>
              <a:rPr lang="es-MX" altLang="en-GB" sz="2200" dirty="0"/>
              <a:t>Mejorar la comunicación</a:t>
            </a:r>
          </a:p>
          <a:p>
            <a:pPr lvl="1">
              <a:lnSpc>
                <a:spcPct val="90000"/>
              </a:lnSpc>
            </a:pPr>
            <a:r>
              <a:rPr lang="es-MX" altLang="en-GB" sz="2200" dirty="0"/>
              <a:t>Evitar la duplicidad de esfuerzos</a:t>
            </a:r>
          </a:p>
          <a:p>
            <a:pPr lvl="1">
              <a:lnSpc>
                <a:spcPct val="90000"/>
              </a:lnSpc>
            </a:pPr>
            <a:r>
              <a:rPr lang="es-MX" altLang="en-GB" sz="2200" dirty="0"/>
              <a:t>Conseguir que el trabajo se realice, en tiempo y forma</a:t>
            </a:r>
          </a:p>
          <a:p>
            <a:pPr lvl="1">
              <a:lnSpc>
                <a:spcPct val="90000"/>
              </a:lnSpc>
            </a:pPr>
            <a:r>
              <a:rPr lang="es-MX" altLang="en-GB" sz="2200" dirty="0"/>
              <a:t>Evitar la cultura “</a:t>
            </a:r>
            <a:r>
              <a:rPr lang="es-MX" altLang="en-GB" sz="2200" u="sng" dirty="0"/>
              <a:t>de la culpa</a:t>
            </a:r>
            <a:r>
              <a:rPr lang="es-MX" altLang="en-GB" sz="2200" dirty="0"/>
              <a:t>”</a:t>
            </a:r>
            <a:endParaRPr lang="es-MX" sz="2200" dirty="0"/>
          </a:p>
          <a:p>
            <a:pPr lvl="1" eaLnBrk="1" hangingPunct="1">
              <a:lnSpc>
                <a:spcPct val="120000"/>
              </a:lnSpc>
              <a:defRPr/>
            </a:pPr>
            <a:endParaRPr lang="en-GB" sz="2000"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64</a:t>
            </a:fld>
            <a:endParaRPr lang="en-US" sz="1800" kern="0">
              <a:solidFill>
                <a:sysClr val="windowText" lastClr="000000"/>
              </a:solidFill>
            </a:endParaRPr>
          </a:p>
        </p:txBody>
      </p:sp>
    </p:spTree>
    <p:extLst>
      <p:ext uri="{BB962C8B-B14F-4D97-AF65-F5344CB8AC3E}">
        <p14:creationId xmlns:p14="http://schemas.microsoft.com/office/powerpoint/2010/main" val="450487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148036" y="79276"/>
            <a:ext cx="7886700" cy="901453"/>
          </a:xfrm>
        </p:spPr>
        <p:txBody>
          <a:bodyPr/>
          <a:lstStyle/>
          <a:p>
            <a:pPr algn="just"/>
            <a:r>
              <a:rPr lang="es-MX" sz="2400" dirty="0"/>
              <a:t>Ejemplo de Matriz RACI para Gestión de Incidentes</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65</a:t>
            </a:fld>
            <a:endParaRPr lang="en-US" sz="1800" kern="0">
              <a:solidFill>
                <a:sysClr val="windowText" lastClr="000000"/>
              </a:solidFill>
            </a:endParaRPr>
          </a:p>
        </p:txBody>
      </p:sp>
      <p:sp>
        <p:nvSpPr>
          <p:cNvPr id="59478" name="Rectangle 85"/>
          <p:cNvSpPr>
            <a:spLocks noChangeArrowheads="1"/>
          </p:cNvSpPr>
          <p:nvPr/>
        </p:nvSpPr>
        <p:spPr bwMode="auto">
          <a:xfrm>
            <a:off x="4707442" y="5692259"/>
            <a:ext cx="184731" cy="369332"/>
          </a:xfrm>
          <a:prstGeom prst="rect">
            <a:avLst/>
          </a:prstGeom>
          <a:noFill/>
          <a:ln w="9525">
            <a:noFill/>
            <a:miter lim="800000"/>
            <a:headEnd/>
            <a:tailEnd/>
          </a:ln>
        </p:spPr>
        <p:txBody>
          <a:bodyPr wrap="none" anchor="ctr">
            <a:spAutoFit/>
          </a:bodyPr>
          <a:lstStyle/>
          <a:p>
            <a:pPr algn="ctr" defTabSz="914400"/>
            <a:endParaRPr lang="en-US" kern="0">
              <a:solidFill>
                <a:sysClr val="windowText" lastClr="000000"/>
              </a:solidFill>
            </a:endParaRPr>
          </a:p>
        </p:txBody>
      </p:sp>
      <p:sp>
        <p:nvSpPr>
          <p:cNvPr id="8" name="Rectangle 85"/>
          <p:cNvSpPr>
            <a:spLocks noChangeArrowheads="1"/>
          </p:cNvSpPr>
          <p:nvPr/>
        </p:nvSpPr>
        <p:spPr bwMode="auto">
          <a:xfrm>
            <a:off x="4707442" y="5387579"/>
            <a:ext cx="184731" cy="369332"/>
          </a:xfrm>
          <a:prstGeom prst="rect">
            <a:avLst/>
          </a:prstGeom>
          <a:noFill/>
          <a:ln w="9525">
            <a:noFill/>
            <a:miter lim="800000"/>
            <a:headEnd/>
            <a:tailEnd/>
          </a:ln>
        </p:spPr>
        <p:txBody>
          <a:bodyPr wrap="none" anchor="ctr">
            <a:spAutoFit/>
          </a:bodyPr>
          <a:lstStyle/>
          <a:p>
            <a:pPr algn="ctr" defTabSz="914400"/>
            <a:endParaRPr lang="en-US" kern="0">
              <a:solidFill>
                <a:sysClr val="windowText" lastClr="000000"/>
              </a:solidFill>
            </a:endParaRPr>
          </a:p>
        </p:txBody>
      </p:sp>
      <p:sp>
        <p:nvSpPr>
          <p:cNvPr id="9" name="Text Box 86"/>
          <p:cNvSpPr txBox="1">
            <a:spLocks noChangeArrowheads="1"/>
          </p:cNvSpPr>
          <p:nvPr/>
        </p:nvSpPr>
        <p:spPr bwMode="auto">
          <a:xfrm>
            <a:off x="1766293" y="5034408"/>
            <a:ext cx="8650189" cy="1200329"/>
          </a:xfrm>
          <a:prstGeom prst="rect">
            <a:avLst/>
          </a:prstGeom>
          <a:noFill/>
          <a:ln w="9525">
            <a:noFill/>
            <a:miter lim="800000"/>
            <a:headEnd/>
            <a:tailEnd/>
          </a:ln>
        </p:spPr>
        <p:txBody>
          <a:bodyPr wrap="square">
            <a:spAutoFit/>
          </a:bodyPr>
          <a:lstStyle/>
          <a:p>
            <a:pPr defTabSz="914400"/>
            <a:r>
              <a:rPr lang="en-GB" b="1" kern="0" dirty="0">
                <a:solidFill>
                  <a:sysClr val="windowText" lastClr="000000"/>
                </a:solidFill>
              </a:rPr>
              <a:t>R = </a:t>
            </a:r>
            <a:r>
              <a:rPr lang="en-GB" kern="0" dirty="0">
                <a:solidFill>
                  <a:sysClr val="windowText" lastClr="000000"/>
                </a:solidFill>
              </a:rPr>
              <a:t>Responsible /</a:t>
            </a:r>
            <a:r>
              <a:rPr lang="en-GB" kern="0" dirty="0" err="1">
                <a:solidFill>
                  <a:sysClr val="windowText" lastClr="000000"/>
                </a:solidFill>
              </a:rPr>
              <a:t>Encargado</a:t>
            </a:r>
            <a:r>
              <a:rPr lang="en-GB" kern="0" dirty="0">
                <a:solidFill>
                  <a:sysClr val="windowText" lastClr="000000"/>
                </a:solidFill>
              </a:rPr>
              <a:t> de </a:t>
            </a:r>
            <a:r>
              <a:rPr lang="en-GB" kern="0" dirty="0" err="1">
                <a:solidFill>
                  <a:sysClr val="windowText" lastClr="000000"/>
                </a:solidFill>
              </a:rPr>
              <a:t>realizar</a:t>
            </a:r>
            <a:r>
              <a:rPr lang="en-GB" kern="0" dirty="0">
                <a:solidFill>
                  <a:sysClr val="windowText" lastClr="000000"/>
                </a:solidFill>
              </a:rPr>
              <a:t> la </a:t>
            </a:r>
            <a:r>
              <a:rPr lang="en-GB" kern="0" dirty="0" err="1">
                <a:solidFill>
                  <a:sysClr val="windowText" lastClr="000000"/>
                </a:solidFill>
              </a:rPr>
              <a:t>tarea</a:t>
            </a:r>
            <a:endParaRPr lang="en-GB" kern="0" dirty="0">
              <a:solidFill>
                <a:sysClr val="windowText" lastClr="000000"/>
              </a:solidFill>
            </a:endParaRPr>
          </a:p>
          <a:p>
            <a:pPr defTabSz="914400"/>
            <a:r>
              <a:rPr lang="en-GB" b="1" kern="0" dirty="0">
                <a:solidFill>
                  <a:sysClr val="windowText" lastClr="000000"/>
                </a:solidFill>
              </a:rPr>
              <a:t>A = </a:t>
            </a:r>
            <a:r>
              <a:rPr lang="en-GB" kern="0" dirty="0">
                <a:solidFill>
                  <a:sysClr val="windowText" lastClr="000000"/>
                </a:solidFill>
              </a:rPr>
              <a:t>Accountable / S</a:t>
            </a:r>
            <a:r>
              <a:rPr lang="es-MX" kern="0" dirty="0">
                <a:solidFill>
                  <a:sysClr val="windowText" lastClr="000000"/>
                </a:solidFill>
              </a:rPr>
              <a:t>e responsabiliza de que la tarea se realice. Debe rendir cuentas sobre su ejecución. Sólo puede existir una persona que deba rendir cuentas (A) </a:t>
            </a:r>
          </a:p>
          <a:p>
            <a:pPr defTabSz="914400"/>
            <a:r>
              <a:rPr lang="en-GB" b="1" kern="0" dirty="0">
                <a:solidFill>
                  <a:sysClr val="windowText" lastClr="000000"/>
                </a:solidFill>
              </a:rPr>
              <a:t>C = </a:t>
            </a:r>
            <a:r>
              <a:rPr lang="en-GB" kern="0" dirty="0">
                <a:solidFill>
                  <a:sysClr val="windowText" lastClr="000000"/>
                </a:solidFill>
              </a:rPr>
              <a:t>Consulted /</a:t>
            </a:r>
            <a:r>
              <a:rPr lang="en-GB" kern="0" dirty="0" err="1">
                <a:solidFill>
                  <a:sysClr val="windowText" lastClr="000000"/>
                </a:solidFill>
              </a:rPr>
              <a:t>Consultado</a:t>
            </a:r>
            <a:r>
              <a:rPr lang="en-GB" kern="0" dirty="0">
                <a:solidFill>
                  <a:sysClr val="windowText" lastClr="000000"/>
                </a:solidFill>
              </a:rPr>
              <a:t>                                            </a:t>
            </a:r>
            <a:r>
              <a:rPr lang="en-GB" b="1" kern="0" dirty="0">
                <a:solidFill>
                  <a:sysClr val="windowText" lastClr="000000"/>
                </a:solidFill>
              </a:rPr>
              <a:t>I  = </a:t>
            </a:r>
            <a:r>
              <a:rPr lang="en-GB" kern="0" dirty="0">
                <a:solidFill>
                  <a:sysClr val="windowText" lastClr="000000"/>
                </a:solidFill>
              </a:rPr>
              <a:t>Informed / </a:t>
            </a:r>
            <a:r>
              <a:rPr lang="en-GB" kern="0" dirty="0" err="1">
                <a:solidFill>
                  <a:sysClr val="windowText" lastClr="000000"/>
                </a:solidFill>
              </a:rPr>
              <a:t>Informado</a:t>
            </a:r>
            <a:r>
              <a:rPr lang="en-GB" kern="0" dirty="0">
                <a:solidFill>
                  <a:sysClr val="windowText" lastClr="000000"/>
                </a:solidFill>
              </a:rPr>
              <a:t> de </a:t>
            </a:r>
            <a:r>
              <a:rPr lang="en-GB" kern="0" dirty="0" err="1">
                <a:solidFill>
                  <a:sysClr val="windowText" lastClr="000000"/>
                </a:solidFill>
              </a:rPr>
              <a:t>avances</a:t>
            </a:r>
            <a:endParaRPr lang="en-US" kern="0" dirty="0">
              <a:solidFill>
                <a:sysClr val="windowText" lastClr="000000"/>
              </a:solidFill>
            </a:endParaRPr>
          </a:p>
        </p:txBody>
      </p:sp>
      <p:graphicFrame>
        <p:nvGraphicFramePr>
          <p:cNvPr id="10" name="Group 3"/>
          <p:cNvGraphicFramePr>
            <a:graphicFrameLocks/>
          </p:cNvGraphicFramePr>
          <p:nvPr>
            <p:extLst/>
          </p:nvPr>
        </p:nvGraphicFramePr>
        <p:xfrm>
          <a:off x="1766293" y="875031"/>
          <a:ext cx="8663881" cy="4007037"/>
        </p:xfrm>
        <a:graphic>
          <a:graphicData uri="http://schemas.openxmlformats.org/drawingml/2006/table">
            <a:tbl>
              <a:tblPr/>
              <a:tblGrid>
                <a:gridCol w="1319064">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541400">
                  <a:extLst>
                    <a:ext uri="{9D8B030D-6E8A-4147-A177-3AD203B41FA5}">
                      <a16:colId xmlns:a16="http://schemas.microsoft.com/office/drawing/2014/main" val="20002"/>
                    </a:ext>
                  </a:extLst>
                </a:gridCol>
                <a:gridCol w="1626952">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080121">
                  <a:extLst>
                    <a:ext uri="{9D8B030D-6E8A-4147-A177-3AD203B41FA5}">
                      <a16:colId xmlns:a16="http://schemas.microsoft.com/office/drawing/2014/main" val="20006"/>
                    </a:ext>
                  </a:extLst>
                </a:gridCol>
              </a:tblGrid>
              <a:tr h="4592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ndParaRP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200" b="1" i="0" u="none" strike="noStrike" cap="none" normalizeH="0" baseline="0" noProof="0" dirty="0">
                          <a:ln>
                            <a:noFill/>
                          </a:ln>
                          <a:solidFill>
                            <a:schemeClr val="tx1"/>
                          </a:solidFill>
                          <a:effectLst/>
                          <a:latin typeface="Arial" pitchFamily="34" charset="0"/>
                        </a:rPr>
                        <a:t>Usuario de 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200" b="1" i="0" u="none" strike="noStrike" cap="none" normalizeH="0" baseline="0" noProof="0" dirty="0">
                          <a:ln>
                            <a:noFill/>
                          </a:ln>
                          <a:solidFill>
                            <a:schemeClr val="tx1"/>
                          </a:solidFill>
                          <a:effectLst/>
                          <a:latin typeface="Arial" pitchFamily="34" charset="0"/>
                        </a:rPr>
                        <a:t>Operador Mesa de Servicios</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200" b="1" i="0" u="none" strike="noStrike" cap="none" normalizeH="0" baseline="0" noProof="0" dirty="0">
                          <a:ln>
                            <a:noFill/>
                          </a:ln>
                          <a:solidFill>
                            <a:schemeClr val="tx1"/>
                          </a:solidFill>
                          <a:effectLst/>
                          <a:latin typeface="Arial" pitchFamily="34" charset="0"/>
                        </a:rPr>
                        <a:t>Gestor de la Mesa de Servicios</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200" b="1" i="0" u="none" strike="noStrike" cap="none" normalizeH="0" baseline="0" noProof="0">
                          <a:ln>
                            <a:noFill/>
                          </a:ln>
                          <a:solidFill>
                            <a:schemeClr val="tx1"/>
                          </a:solidFill>
                          <a:effectLst/>
                          <a:latin typeface="Arial" pitchFamily="34" charset="0"/>
                        </a:rPr>
                        <a:t>Soporte Técnico</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200" b="1" i="0" u="none" strike="noStrike" cap="none" normalizeH="0" baseline="0" noProof="0">
                          <a:ln>
                            <a:noFill/>
                          </a:ln>
                          <a:solidFill>
                            <a:schemeClr val="tx1"/>
                          </a:solidFill>
                          <a:effectLst/>
                          <a:latin typeface="Arial" pitchFamily="34" charset="0"/>
                        </a:rPr>
                        <a:t>Jefe de Soporte</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200" b="1" i="0" u="none" strike="noStrike" cap="none" normalizeH="0" baseline="0" noProof="0" dirty="0">
                          <a:ln>
                            <a:noFill/>
                          </a:ln>
                          <a:solidFill>
                            <a:schemeClr val="tx1"/>
                          </a:solidFill>
                          <a:effectLst/>
                          <a:latin typeface="Arial" pitchFamily="34" charset="0"/>
                        </a:rPr>
                        <a:t>Dueño de proceso</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2186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a:ln>
                            <a:noFill/>
                          </a:ln>
                          <a:solidFill>
                            <a:schemeClr val="tx1"/>
                          </a:solidFill>
                          <a:effectLst/>
                          <a:latin typeface="Arial" charset="0"/>
                        </a:rPr>
                        <a:t>Detectar</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86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a:ln>
                            <a:noFill/>
                          </a:ln>
                          <a:solidFill>
                            <a:schemeClr val="tx1"/>
                          </a:solidFill>
                          <a:effectLst/>
                          <a:latin typeface="Arial" charset="0"/>
                        </a:rPr>
                        <a:t>Registrar</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86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a:ln>
                            <a:noFill/>
                          </a:ln>
                          <a:solidFill>
                            <a:schemeClr val="tx1"/>
                          </a:solidFill>
                          <a:effectLst/>
                          <a:latin typeface="Arial" charset="0"/>
                        </a:rPr>
                        <a:t>Clasificar</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dirty="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7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a:ln>
                            <a:noFill/>
                          </a:ln>
                          <a:solidFill>
                            <a:schemeClr val="tx1"/>
                          </a:solidFill>
                          <a:effectLst/>
                          <a:latin typeface="Arial" charset="0"/>
                        </a:rPr>
                        <a:t>Investigar y diagnosticar</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24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noProof="0" dirty="0">
                          <a:ln>
                            <a:noFill/>
                          </a:ln>
                          <a:solidFill>
                            <a:schemeClr val="tx1"/>
                          </a:solidFill>
                          <a:effectLst/>
                          <a:latin typeface="Arial" pitchFamily="34" charset="0"/>
                        </a:rPr>
                        <a:t>Resolver/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noProof="0" dirty="0">
                          <a:ln>
                            <a:noFill/>
                          </a:ln>
                          <a:solidFill>
                            <a:schemeClr val="tx1"/>
                          </a:solidFill>
                          <a:effectLst/>
                          <a:latin typeface="Arial" pitchFamily="34" charset="0"/>
                        </a:rPr>
                        <a:t>recuperar</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86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noProof="0" dirty="0">
                          <a:ln>
                            <a:noFill/>
                          </a:ln>
                          <a:solidFill>
                            <a:schemeClr val="tx1"/>
                          </a:solidFill>
                          <a:effectLst/>
                          <a:latin typeface="Arial" pitchFamily="34" charset="0"/>
                        </a:rPr>
                        <a:t>Cerrar</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48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a:ln>
                            <a:noFill/>
                          </a:ln>
                          <a:solidFill>
                            <a:schemeClr val="tx1"/>
                          </a:solidFill>
                          <a:effectLst/>
                          <a:latin typeface="Arial" charset="0"/>
                        </a:rPr>
                        <a:t>Monitorear, seguimiento  &amp; comunicar</a:t>
                      </a:r>
                      <a:endParaRPr kumimoji="0" lang="en-GB" sz="1400" b="0" i="0" u="none" strike="noStrike" cap="none" normalizeH="0" baseline="0" dirty="0">
                        <a:ln>
                          <a:noFill/>
                        </a:ln>
                        <a:solidFill>
                          <a:schemeClr val="tx1"/>
                        </a:solidFill>
                        <a:effectLst/>
                        <a:latin typeface="Arial" pitchFamily="34" charset="0"/>
                      </a:endParaRP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R</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a:ln>
                          <a:noFill/>
                        </a:ln>
                        <a:solidFill>
                          <a:schemeClr val="tx1"/>
                        </a:solidFill>
                        <a:effectLst/>
                        <a:latin typeface="Arial" pitchFamily="34" charset="0"/>
                      </a:endParaRP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Arial" pitchFamily="34" charset="0"/>
                        </a:rPr>
                        <a:t>A</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179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s-MX" sz="1400" b="0" i="0" u="none" strike="noStrike" cap="none" normalizeH="0" baseline="0" dirty="0">
                          <a:ln>
                            <a:noFill/>
                          </a:ln>
                          <a:solidFill>
                            <a:schemeClr val="tx1"/>
                          </a:solidFill>
                          <a:effectLst/>
                          <a:latin typeface="Arial" charset="0"/>
                        </a:rPr>
                        <a:t>Mejora del Proceso</a:t>
                      </a:r>
                    </a:p>
                  </a:txBody>
                  <a:tcPr marT="45713" marB="4571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3BEC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dirty="0">
                          <a:ln>
                            <a:noFill/>
                          </a:ln>
                          <a:solidFill>
                            <a:schemeClr val="tx1"/>
                          </a:solidFill>
                          <a:effectLst/>
                          <a:latin typeface="Arial" pitchFamily="34" charset="0"/>
                        </a:rPr>
                        <a:t>I/C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a:ln>
                            <a:noFill/>
                          </a:ln>
                          <a:solidFill>
                            <a:schemeClr val="tx1"/>
                          </a:solidFill>
                          <a:effectLst/>
                          <a:latin typeface="Arial" pitchFamily="34" charset="0"/>
                        </a:rPr>
                        <a:t>I/C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dirty="0">
                          <a:ln>
                            <a:noFill/>
                          </a:ln>
                          <a:solidFill>
                            <a:schemeClr val="tx1"/>
                          </a:solidFill>
                          <a:effectLst/>
                          <a:latin typeface="Arial" pitchFamily="34" charset="0"/>
                        </a:rPr>
                        <a:t>I/C</a:t>
                      </a:r>
                    </a:p>
                  </a:txBody>
                  <a:tcPr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dirty="0">
                          <a:ln>
                            <a:noFill/>
                          </a:ln>
                          <a:solidFill>
                            <a:schemeClr val="tx1"/>
                          </a:solidFill>
                          <a:effectLst/>
                          <a:latin typeface="Arial" pitchFamily="34" charset="0"/>
                        </a:rPr>
                        <a:t>A/R</a:t>
                      </a:r>
                    </a:p>
                  </a:txBody>
                  <a:tcPr marT="45713" marB="4571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56726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algn="just"/>
            <a:r>
              <a:rPr lang="es-MX" sz="2400" dirty="0"/>
              <a:t>Matriz RACI –Especifique significado y descripción de los roles</a:t>
            </a:r>
          </a:p>
        </p:txBody>
      </p:sp>
      <p:sp>
        <p:nvSpPr>
          <p:cNvPr id="59478" name="Rectangle 85"/>
          <p:cNvSpPr>
            <a:spLocks noChangeArrowheads="1"/>
          </p:cNvSpPr>
          <p:nvPr/>
        </p:nvSpPr>
        <p:spPr bwMode="auto">
          <a:xfrm>
            <a:off x="4707442" y="5692259"/>
            <a:ext cx="184731" cy="369332"/>
          </a:xfrm>
          <a:prstGeom prst="rect">
            <a:avLst/>
          </a:prstGeom>
          <a:noFill/>
          <a:ln w="9525">
            <a:noFill/>
            <a:miter lim="800000"/>
            <a:headEnd/>
            <a:tailEnd/>
          </a:ln>
        </p:spPr>
        <p:txBody>
          <a:bodyPr wrap="none" anchor="ctr">
            <a:spAutoFit/>
          </a:bodyPr>
          <a:lstStyle/>
          <a:p>
            <a:pPr algn="ctr"/>
            <a:endParaRPr lang="en-US"/>
          </a:p>
        </p:txBody>
      </p:sp>
      <p:sp>
        <p:nvSpPr>
          <p:cNvPr id="2" name="Slide Number Placeholder 1"/>
          <p:cNvSpPr>
            <a:spLocks noGrp="1"/>
          </p:cNvSpPr>
          <p:nvPr>
            <p:ph type="sldNum" sz="quarter" idx="12"/>
          </p:nvPr>
        </p:nvSpPr>
        <p:spPr/>
        <p:txBody>
          <a:bodyPr/>
          <a:lstStyle/>
          <a:p>
            <a:fld id="{070070A3-7B34-4646-A042-1AE6A4468A6A}" type="slidenum">
              <a:rPr lang="en-US" smtClean="0"/>
              <a:pPr/>
              <a:t>66</a:t>
            </a:fld>
            <a:endParaRPr lang="en-US"/>
          </a:p>
        </p:txBody>
      </p:sp>
      <p:sp>
        <p:nvSpPr>
          <p:cNvPr id="8" name="Rectangle 85"/>
          <p:cNvSpPr>
            <a:spLocks noChangeArrowheads="1"/>
          </p:cNvSpPr>
          <p:nvPr/>
        </p:nvSpPr>
        <p:spPr bwMode="auto">
          <a:xfrm>
            <a:off x="4707442" y="5387579"/>
            <a:ext cx="184731" cy="369332"/>
          </a:xfrm>
          <a:prstGeom prst="rect">
            <a:avLst/>
          </a:prstGeom>
          <a:noFill/>
          <a:ln w="9525">
            <a:noFill/>
            <a:miter lim="800000"/>
            <a:headEnd/>
            <a:tailEnd/>
          </a:ln>
        </p:spPr>
        <p:txBody>
          <a:bodyPr wrap="none" anchor="ctr">
            <a:spAutoFit/>
          </a:bodyPr>
          <a:lstStyle/>
          <a:p>
            <a:pPr algn="ctr"/>
            <a:endParaRPr lang="en-US"/>
          </a:p>
        </p:txBody>
      </p:sp>
      <p:graphicFrame>
        <p:nvGraphicFramePr>
          <p:cNvPr id="3" name="Tabla 2">
            <a:extLst>
              <a:ext uri="{FF2B5EF4-FFF2-40B4-BE49-F238E27FC236}">
                <a16:creationId xmlns:a16="http://schemas.microsoft.com/office/drawing/2014/main" id="{A44F41B9-342C-457E-9E2E-D4A021264AD0}"/>
              </a:ext>
            </a:extLst>
          </p:cNvPr>
          <p:cNvGraphicFramePr>
            <a:graphicFrameLocks noGrp="1"/>
          </p:cNvGraphicFramePr>
          <p:nvPr>
            <p:extLst>
              <p:ext uri="{D42A27DB-BD31-4B8C-83A1-F6EECF244321}">
                <p14:modId xmlns:p14="http://schemas.microsoft.com/office/powerpoint/2010/main" val="534668914"/>
              </p:ext>
            </p:extLst>
          </p:nvPr>
        </p:nvGraphicFramePr>
        <p:xfrm>
          <a:off x="1695451" y="1995369"/>
          <a:ext cx="9143999" cy="3392210"/>
        </p:xfrm>
        <a:graphic>
          <a:graphicData uri="http://schemas.openxmlformats.org/drawingml/2006/table">
            <a:tbl>
              <a:tblPr firstRow="1" bandRow="1">
                <a:tableStyleId>{5C22544A-7EE6-4342-B048-85BDC9FD1C3A}</a:tableStyleId>
              </a:tblPr>
              <a:tblGrid>
                <a:gridCol w="888116">
                  <a:extLst>
                    <a:ext uri="{9D8B030D-6E8A-4147-A177-3AD203B41FA5}">
                      <a16:colId xmlns:a16="http://schemas.microsoft.com/office/drawing/2014/main" val="510351270"/>
                    </a:ext>
                  </a:extLst>
                </a:gridCol>
                <a:gridCol w="2736532">
                  <a:extLst>
                    <a:ext uri="{9D8B030D-6E8A-4147-A177-3AD203B41FA5}">
                      <a16:colId xmlns:a16="http://schemas.microsoft.com/office/drawing/2014/main" val="248765767"/>
                    </a:ext>
                  </a:extLst>
                </a:gridCol>
                <a:gridCol w="5519351">
                  <a:extLst>
                    <a:ext uri="{9D8B030D-6E8A-4147-A177-3AD203B41FA5}">
                      <a16:colId xmlns:a16="http://schemas.microsoft.com/office/drawing/2014/main" val="3795696441"/>
                    </a:ext>
                  </a:extLst>
                </a:gridCol>
              </a:tblGrid>
              <a:tr h="678442">
                <a:tc>
                  <a:txBody>
                    <a:bodyPr/>
                    <a:lstStyle/>
                    <a:p>
                      <a:pPr algn="ctr"/>
                      <a:endParaRPr lang="es-MX" dirty="0"/>
                    </a:p>
                  </a:txBody>
                  <a:tcPr/>
                </a:tc>
                <a:tc>
                  <a:txBody>
                    <a:bodyPr/>
                    <a:lstStyle/>
                    <a:p>
                      <a:pPr algn="ctr"/>
                      <a:r>
                        <a:rPr lang="es-MX" dirty="0"/>
                        <a:t>Significado del rol</a:t>
                      </a:r>
                    </a:p>
                  </a:txBody>
                  <a:tcPr/>
                </a:tc>
                <a:tc>
                  <a:txBody>
                    <a:bodyPr/>
                    <a:lstStyle/>
                    <a:p>
                      <a:pPr algn="ctr"/>
                      <a:r>
                        <a:rPr lang="es-MX" dirty="0"/>
                        <a:t>Descripción</a:t>
                      </a:r>
                    </a:p>
                  </a:txBody>
                  <a:tcPr/>
                </a:tc>
                <a:extLst>
                  <a:ext uri="{0D108BD9-81ED-4DB2-BD59-A6C34878D82A}">
                    <a16:rowId xmlns:a16="http://schemas.microsoft.com/office/drawing/2014/main" val="3362764446"/>
                  </a:ext>
                </a:extLst>
              </a:tr>
              <a:tr h="678442">
                <a:tc>
                  <a:txBody>
                    <a:bodyPr/>
                    <a:lstStyle/>
                    <a:p>
                      <a:pPr algn="ctr"/>
                      <a:r>
                        <a:rPr lang="es-MX" dirty="0"/>
                        <a:t>R</a:t>
                      </a:r>
                    </a:p>
                  </a:txBody>
                  <a:tcPr/>
                </a:tc>
                <a:tc>
                  <a:txBody>
                    <a:bodyPr/>
                    <a:lstStyle/>
                    <a:p>
                      <a:endParaRPr lang="es-MX" dirty="0"/>
                    </a:p>
                  </a:txBody>
                  <a:tcPr/>
                </a:tc>
                <a:tc>
                  <a:txBody>
                    <a:bodyPr/>
                    <a:lstStyle/>
                    <a:p>
                      <a:endParaRPr lang="es-MX"/>
                    </a:p>
                  </a:txBody>
                  <a:tcPr/>
                </a:tc>
                <a:extLst>
                  <a:ext uri="{0D108BD9-81ED-4DB2-BD59-A6C34878D82A}">
                    <a16:rowId xmlns:a16="http://schemas.microsoft.com/office/drawing/2014/main" val="2895630692"/>
                  </a:ext>
                </a:extLst>
              </a:tr>
              <a:tr h="678442">
                <a:tc>
                  <a:txBody>
                    <a:bodyPr/>
                    <a:lstStyle/>
                    <a:p>
                      <a:pPr algn="ctr"/>
                      <a:r>
                        <a:rPr lang="es-MX" dirty="0"/>
                        <a:t>A</a:t>
                      </a:r>
                    </a:p>
                  </a:txBody>
                  <a:tcPr/>
                </a:tc>
                <a:tc>
                  <a:txBody>
                    <a:bodyPr/>
                    <a:lstStyle/>
                    <a:p>
                      <a:endParaRPr lang="es-MX" dirty="0"/>
                    </a:p>
                  </a:txBody>
                  <a:tcPr/>
                </a:tc>
                <a:tc>
                  <a:txBody>
                    <a:bodyPr/>
                    <a:lstStyle/>
                    <a:p>
                      <a:endParaRPr lang="es-MX"/>
                    </a:p>
                  </a:txBody>
                  <a:tcPr/>
                </a:tc>
                <a:extLst>
                  <a:ext uri="{0D108BD9-81ED-4DB2-BD59-A6C34878D82A}">
                    <a16:rowId xmlns:a16="http://schemas.microsoft.com/office/drawing/2014/main" val="3212718783"/>
                  </a:ext>
                </a:extLst>
              </a:tr>
              <a:tr h="678442">
                <a:tc>
                  <a:txBody>
                    <a:bodyPr/>
                    <a:lstStyle/>
                    <a:p>
                      <a:pPr algn="ctr"/>
                      <a:r>
                        <a:rPr lang="es-MX" dirty="0"/>
                        <a:t>C</a:t>
                      </a:r>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val="4265439020"/>
                  </a:ext>
                </a:extLst>
              </a:tr>
              <a:tr h="678442">
                <a:tc>
                  <a:txBody>
                    <a:bodyPr/>
                    <a:lstStyle/>
                    <a:p>
                      <a:pPr algn="ctr"/>
                      <a:r>
                        <a:rPr lang="es-MX" dirty="0"/>
                        <a:t>I</a:t>
                      </a:r>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val="1424372929"/>
                  </a:ext>
                </a:extLst>
              </a:tr>
            </a:tbl>
          </a:graphicData>
        </a:graphic>
      </p:graphicFrame>
    </p:spTree>
    <p:extLst>
      <p:ext uri="{BB962C8B-B14F-4D97-AF65-F5344CB8AC3E}">
        <p14:creationId xmlns:p14="http://schemas.microsoft.com/office/powerpoint/2010/main" val="3081510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s-MX" sz="2400" dirty="0"/>
              <a:t>Indica tres beneficios de utilizar la matriz RACI</a:t>
            </a:r>
            <a:endParaRPr lang="en-GB" sz="2400" dirty="0"/>
          </a:p>
        </p:txBody>
      </p:sp>
      <p:sp>
        <p:nvSpPr>
          <p:cNvPr id="19458" name="Rectangle 3"/>
          <p:cNvSpPr>
            <a:spLocks noGrp="1" noChangeArrowheads="1"/>
          </p:cNvSpPr>
          <p:nvPr>
            <p:ph idx="1"/>
          </p:nvPr>
        </p:nvSpPr>
        <p:spPr/>
        <p:txBody>
          <a:bodyPr/>
          <a:lstStyle/>
          <a:p>
            <a:r>
              <a:rPr lang="es-MX" sz="3500" dirty="0"/>
              <a:t>La matriz RACI ayuda </a:t>
            </a:r>
            <a:r>
              <a:rPr lang="es-MX" sz="3500"/>
              <a:t>a:</a:t>
            </a:r>
            <a:endParaRPr lang="es-MX" altLang="en-GB" dirty="0"/>
          </a:p>
        </p:txBody>
      </p:sp>
      <p:sp>
        <p:nvSpPr>
          <p:cNvPr id="19459" name="Slide Number Placeholder 1"/>
          <p:cNvSpPr>
            <a:spLocks noGrp="1"/>
          </p:cNvSpPr>
          <p:nvPr>
            <p:ph type="sldNum" sz="quarter" idx="12"/>
          </p:nvPr>
        </p:nvSpPr>
        <p:spPr>
          <a:prstGeom prst="rect">
            <a:avLst/>
          </a:prstGeom>
          <a:noFill/>
          <a:ln>
            <a:miter lim="800000"/>
            <a:headEnd/>
            <a:tailEnd/>
          </a:ln>
        </p:spPr>
        <p:txBody>
          <a:bodyPr/>
          <a:lstStyle/>
          <a:p>
            <a:fld id="{79A25581-38AD-4E84-9332-C6F39CDE1CFD}" type="slidenum">
              <a:rPr lang="en-GB" smtClean="0">
                <a:latin typeface="Arial" charset="0"/>
              </a:rPr>
              <a:pPr/>
              <a:t>67</a:t>
            </a:fld>
            <a:endParaRPr lang="en-GB" dirty="0">
              <a:latin typeface="Arial" charset="0"/>
            </a:endParaRPr>
          </a:p>
        </p:txBody>
      </p:sp>
    </p:spTree>
    <p:extLst>
      <p:ext uri="{BB962C8B-B14F-4D97-AF65-F5344CB8AC3E}">
        <p14:creationId xmlns:p14="http://schemas.microsoft.com/office/powerpoint/2010/main" val="1565455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2104717" y="261374"/>
            <a:ext cx="7886700" cy="700089"/>
          </a:xfrm>
        </p:spPr>
        <p:txBody>
          <a:bodyPr/>
          <a:lstStyle/>
          <a:p>
            <a:pPr eaLnBrk="1" hangingPunct="1"/>
            <a:r>
              <a:rPr lang="es-MX" dirty="0"/>
              <a:t>Gestión de Riesgo</a:t>
            </a:r>
          </a:p>
        </p:txBody>
      </p:sp>
      <p:sp>
        <p:nvSpPr>
          <p:cNvPr id="46085" name="Rectangle 3"/>
          <p:cNvSpPr>
            <a:spLocks noGrp="1" noChangeArrowheads="1"/>
          </p:cNvSpPr>
          <p:nvPr>
            <p:ph idx="1"/>
          </p:nvPr>
        </p:nvSpPr>
        <p:spPr>
          <a:xfrm>
            <a:off x="1981200" y="3124200"/>
            <a:ext cx="8229600" cy="2971801"/>
          </a:xfrm>
        </p:spPr>
        <p:txBody>
          <a:bodyPr>
            <a:normAutofit/>
          </a:bodyPr>
          <a:lstStyle/>
          <a:p>
            <a:r>
              <a:rPr lang="es-MX" dirty="0"/>
              <a:t>La Gestión de Riesgos se ejecuta en todas las fases del ciclo de vida</a:t>
            </a:r>
          </a:p>
          <a:p>
            <a:endParaRPr lang="es-MX" dirty="0"/>
          </a:p>
          <a:p>
            <a:r>
              <a:rPr lang="es-MX" dirty="0"/>
              <a:t>En la ejecución de la estrategia del servicio se debe incluir un plan para manejar los riesgos:</a:t>
            </a:r>
          </a:p>
          <a:p>
            <a:pPr lvl="1"/>
            <a:r>
              <a:rPr lang="es-MX" dirty="0"/>
              <a:t>Identificación de riesgos – enumerar y documentar </a:t>
            </a:r>
          </a:p>
          <a:p>
            <a:pPr lvl="1"/>
            <a:r>
              <a:rPr lang="es-MX" dirty="0"/>
              <a:t>Análisis de riesgos – cuantificar el impacto y la probabilidad</a:t>
            </a:r>
          </a:p>
          <a:p>
            <a:pPr lvl="1"/>
            <a:r>
              <a:rPr lang="es-MX" dirty="0"/>
              <a:t>Gestión de riesgos – acordar, implementar y revisar el plan de acción</a:t>
            </a:r>
          </a:p>
        </p:txBody>
      </p:sp>
      <p:sp>
        <p:nvSpPr>
          <p:cNvPr id="3" name="Slide Number Placeholder 2"/>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68</a:t>
            </a:fld>
            <a:endParaRPr lang="en-US" sz="1800" kern="0">
              <a:solidFill>
                <a:sysClr val="windowText" lastClr="000000"/>
              </a:solidFill>
            </a:endParaRPr>
          </a:p>
        </p:txBody>
      </p:sp>
      <p:graphicFrame>
        <p:nvGraphicFramePr>
          <p:cNvPr id="6" name="Diagram 1"/>
          <p:cNvGraphicFramePr/>
          <p:nvPr>
            <p:extLst/>
          </p:nvPr>
        </p:nvGraphicFramePr>
        <p:xfrm>
          <a:off x="1943100" y="990600"/>
          <a:ext cx="8064500" cy="194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1904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ChangeArrowheads="1"/>
          </p:cNvSpPr>
          <p:nvPr>
            <p:ph type="title"/>
          </p:nvPr>
        </p:nvSpPr>
        <p:spPr/>
        <p:txBody>
          <a:bodyPr/>
          <a:lstStyle/>
          <a:p>
            <a:r>
              <a:rPr lang="es-MX" dirty="0"/>
              <a:t>Conceptos de la Gestión de la Disponibilidad</a:t>
            </a:r>
            <a:endParaRPr lang="es-MX" sz="2500" dirty="0"/>
          </a:p>
        </p:txBody>
      </p:sp>
      <p:sp>
        <p:nvSpPr>
          <p:cNvPr id="216068" name="Rectangle 3"/>
          <p:cNvSpPr>
            <a:spLocks noGrp="1" noChangeArrowheads="1"/>
          </p:cNvSpPr>
          <p:nvPr>
            <p:ph idx="1"/>
          </p:nvPr>
        </p:nvSpPr>
        <p:spPr/>
        <p:txBody>
          <a:bodyPr>
            <a:normAutofit/>
          </a:bodyPr>
          <a:lstStyle/>
          <a:p>
            <a:pPr>
              <a:lnSpc>
                <a:spcPct val="80000"/>
              </a:lnSpc>
            </a:pPr>
            <a:r>
              <a:rPr lang="es-MX" sz="2000" b="1" dirty="0"/>
              <a:t>Disponibilidad</a:t>
            </a:r>
          </a:p>
          <a:p>
            <a:pPr lvl="1">
              <a:lnSpc>
                <a:spcPct val="80000"/>
              </a:lnSpc>
            </a:pPr>
            <a:r>
              <a:rPr lang="es-MX" sz="2000" dirty="0"/>
              <a:t>Porcentaje de tiempo de funcionamiento de un servicio o componente</a:t>
            </a:r>
          </a:p>
          <a:p>
            <a:pPr lvl="2">
              <a:lnSpc>
                <a:spcPct val="80000"/>
              </a:lnSpc>
            </a:pPr>
            <a:r>
              <a:rPr lang="es-MX" dirty="0"/>
              <a:t>P. </a:t>
            </a:r>
            <a:r>
              <a:rPr lang="es-MX" dirty="0" err="1"/>
              <a:t>ej</a:t>
            </a:r>
            <a:r>
              <a:rPr lang="es-MX" dirty="0"/>
              <a:t>, (tiempo acordado del servicio – tiempo de inactividad / tiempo acordado del servicio) x 100%</a:t>
            </a:r>
          </a:p>
          <a:p>
            <a:pPr>
              <a:lnSpc>
                <a:spcPct val="80000"/>
              </a:lnSpc>
            </a:pPr>
            <a:r>
              <a:rPr lang="es-MX" sz="2000" b="1" dirty="0"/>
              <a:t>Confiabilidad</a:t>
            </a:r>
          </a:p>
          <a:p>
            <a:pPr lvl="1">
              <a:lnSpc>
                <a:spcPct val="80000"/>
              </a:lnSpc>
            </a:pPr>
            <a:r>
              <a:rPr lang="es-MX" sz="2000" dirty="0"/>
              <a:t>Periodo de tiempo entre fallas del servicio o componentes</a:t>
            </a:r>
          </a:p>
          <a:p>
            <a:pPr lvl="2">
              <a:lnSpc>
                <a:spcPct val="80000"/>
              </a:lnSpc>
            </a:pPr>
            <a:r>
              <a:rPr lang="es-MX" dirty="0"/>
              <a:t>P. ej. Tiempo Promedio Entre Fallas (MTBF)</a:t>
            </a:r>
          </a:p>
          <a:p>
            <a:pPr>
              <a:lnSpc>
                <a:spcPct val="80000"/>
              </a:lnSpc>
            </a:pPr>
            <a:r>
              <a:rPr lang="es-MX" sz="2000" b="1" dirty="0" err="1"/>
              <a:t>Mantenibilidad</a:t>
            </a:r>
            <a:endParaRPr lang="es-MX" sz="2000" b="1" dirty="0"/>
          </a:p>
          <a:p>
            <a:pPr lvl="1">
              <a:lnSpc>
                <a:spcPct val="80000"/>
              </a:lnSpc>
            </a:pPr>
            <a:r>
              <a:rPr lang="es-MX" sz="2000" dirty="0"/>
              <a:t>Periodo de tiempo para restaurar el servicio o componente dañado</a:t>
            </a:r>
          </a:p>
          <a:p>
            <a:pPr lvl="2">
              <a:lnSpc>
                <a:spcPct val="80000"/>
              </a:lnSpc>
            </a:pPr>
            <a:r>
              <a:rPr lang="es-MX" dirty="0"/>
              <a:t>P. ej. Tiempo Promedio de Recuperación (MTRS)</a:t>
            </a:r>
          </a:p>
          <a:p>
            <a:pPr>
              <a:lnSpc>
                <a:spcPct val="80000"/>
              </a:lnSpc>
            </a:pPr>
            <a:r>
              <a:rPr lang="es-MX" sz="2000" b="1" dirty="0"/>
              <a:t>Resistencia o </a:t>
            </a:r>
            <a:r>
              <a:rPr lang="es-MX" sz="2000" b="1" dirty="0" err="1"/>
              <a:t>Serviciabilidad</a:t>
            </a:r>
            <a:r>
              <a:rPr lang="es-MX" sz="2000" b="1" dirty="0"/>
              <a:t> </a:t>
            </a:r>
          </a:p>
          <a:p>
            <a:pPr lvl="1">
              <a:lnSpc>
                <a:spcPct val="80000"/>
              </a:lnSpc>
            </a:pPr>
            <a:r>
              <a:rPr lang="es-MX" sz="2000" dirty="0"/>
              <a:t>Habilidad de los proveedores terceros de cumplir en términos de sus contratos con la disponibilidad, confiabilidad y </a:t>
            </a:r>
            <a:r>
              <a:rPr lang="es-MX" sz="2000" dirty="0" err="1"/>
              <a:t>mantenibilidad</a:t>
            </a:r>
            <a:r>
              <a:rPr lang="es-MX" sz="2000" dirty="0"/>
              <a:t> acordados.</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69</a:t>
            </a:fld>
            <a:endParaRPr lang="en-US" sz="1800" kern="0">
              <a:solidFill>
                <a:sysClr val="windowText" lastClr="000000"/>
              </a:solidFill>
            </a:endParaRPr>
          </a:p>
        </p:txBody>
      </p:sp>
    </p:spTree>
    <p:extLst>
      <p:ext uri="{BB962C8B-B14F-4D97-AF65-F5344CB8AC3E}">
        <p14:creationId xmlns:p14="http://schemas.microsoft.com/office/powerpoint/2010/main" val="387405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significado</a:t>
            </a:r>
          </a:p>
        </p:txBody>
      </p:sp>
      <p:sp>
        <p:nvSpPr>
          <p:cNvPr id="3" name="Marcador de contenido 2"/>
          <p:cNvSpPr>
            <a:spLocks noGrp="1"/>
          </p:cNvSpPr>
          <p:nvPr>
            <p:ph idx="1"/>
          </p:nvPr>
        </p:nvSpPr>
        <p:spPr>
          <a:xfrm>
            <a:off x="581192" y="2670094"/>
            <a:ext cx="11029615" cy="2359105"/>
          </a:xfrm>
        </p:spPr>
        <p:txBody>
          <a:bodyPr>
            <a:noAutofit/>
          </a:bodyPr>
          <a:lstStyle/>
          <a:p>
            <a:r>
              <a:rPr lang="es-MX" sz="2000" b="1" dirty="0"/>
              <a:t>CERT o CERT/CC </a:t>
            </a:r>
            <a:r>
              <a:rPr lang="es-MX" sz="2000" dirty="0" err="1"/>
              <a:t>Computer</a:t>
            </a:r>
            <a:r>
              <a:rPr lang="es-MX" sz="2000" dirty="0"/>
              <a:t> </a:t>
            </a:r>
            <a:r>
              <a:rPr lang="es-MX" sz="2000" dirty="0" err="1"/>
              <a:t>Emergency</a:t>
            </a:r>
            <a:r>
              <a:rPr lang="es-MX" sz="2000" dirty="0"/>
              <a:t> Response </a:t>
            </a:r>
            <a:r>
              <a:rPr lang="es-MX" sz="2000" dirty="0" err="1"/>
              <a:t>Team</a:t>
            </a:r>
            <a:r>
              <a:rPr lang="es-MX" sz="2000" dirty="0"/>
              <a:t> / </a:t>
            </a:r>
            <a:r>
              <a:rPr lang="es-MX" sz="2000" dirty="0" err="1"/>
              <a:t>Condination</a:t>
            </a:r>
            <a:r>
              <a:rPr lang="es-MX" sz="2000" dirty="0"/>
              <a:t> Center // Equipo de respuesta a emergencias informáticas / Centro de coordinación</a:t>
            </a:r>
          </a:p>
          <a:p>
            <a:r>
              <a:rPr lang="es-MX" sz="2000" b="1" dirty="0"/>
              <a:t>CSIRT</a:t>
            </a:r>
            <a:r>
              <a:rPr lang="es-MX" sz="2000" dirty="0"/>
              <a:t> </a:t>
            </a:r>
            <a:r>
              <a:rPr lang="es-MX" sz="2000" dirty="0" err="1"/>
              <a:t>Computer</a:t>
            </a:r>
            <a:r>
              <a:rPr lang="es-MX" sz="2000" dirty="0"/>
              <a:t> Security </a:t>
            </a:r>
            <a:r>
              <a:rPr lang="es-MX" sz="2000" dirty="0" err="1"/>
              <a:t>Incident</a:t>
            </a:r>
            <a:r>
              <a:rPr lang="es-MX" sz="2000" dirty="0"/>
              <a:t> Response </a:t>
            </a:r>
            <a:r>
              <a:rPr lang="es-MX" sz="2000" dirty="0" err="1"/>
              <a:t>Team</a:t>
            </a:r>
            <a:r>
              <a:rPr lang="es-MX" sz="2000" dirty="0"/>
              <a:t> // Equipo de respuesta a incidentes de seguridad informática</a:t>
            </a:r>
          </a:p>
          <a:p>
            <a:r>
              <a:rPr lang="es-MX" sz="2000" b="1" dirty="0"/>
              <a:t>IRT</a:t>
            </a:r>
            <a:r>
              <a:rPr lang="es-MX" sz="2000" dirty="0"/>
              <a:t> </a:t>
            </a:r>
            <a:r>
              <a:rPr lang="es-MX" sz="2000" dirty="0" err="1"/>
              <a:t>Incident</a:t>
            </a:r>
            <a:r>
              <a:rPr lang="es-MX" sz="2000" dirty="0"/>
              <a:t> Response </a:t>
            </a:r>
            <a:r>
              <a:rPr lang="es-MX" sz="2000" dirty="0" err="1"/>
              <a:t>Team</a:t>
            </a:r>
            <a:r>
              <a:rPr lang="es-MX" sz="2000" dirty="0"/>
              <a:t> // Equipo de respuesta a incidentes</a:t>
            </a:r>
          </a:p>
          <a:p>
            <a:r>
              <a:rPr lang="es-MX" sz="2000" b="1" dirty="0"/>
              <a:t>CIRT</a:t>
            </a:r>
            <a:r>
              <a:rPr lang="es-MX" sz="2000" dirty="0"/>
              <a:t> </a:t>
            </a:r>
            <a:r>
              <a:rPr lang="es-MX" sz="2000" dirty="0" err="1"/>
              <a:t>Computer</a:t>
            </a:r>
            <a:r>
              <a:rPr lang="es-MX" sz="2000" dirty="0"/>
              <a:t> </a:t>
            </a:r>
            <a:r>
              <a:rPr lang="es-MX" sz="2000" dirty="0" err="1"/>
              <a:t>Incident</a:t>
            </a:r>
            <a:r>
              <a:rPr lang="es-MX" sz="2000" dirty="0"/>
              <a:t> Response </a:t>
            </a:r>
            <a:r>
              <a:rPr lang="es-MX" sz="2000" dirty="0" err="1"/>
              <a:t>Team</a:t>
            </a:r>
            <a:r>
              <a:rPr lang="es-MX" sz="2000" dirty="0"/>
              <a:t> // Equipo de respuesta a Incidentes Informáticos</a:t>
            </a:r>
          </a:p>
          <a:p>
            <a:r>
              <a:rPr lang="es-MX" sz="2000" b="1" dirty="0"/>
              <a:t>SERT</a:t>
            </a:r>
            <a:r>
              <a:rPr lang="es-MX" sz="2000" dirty="0"/>
              <a:t> Security </a:t>
            </a:r>
            <a:r>
              <a:rPr lang="es-MX" sz="2000" dirty="0" err="1"/>
              <a:t>Emergency</a:t>
            </a:r>
            <a:r>
              <a:rPr lang="es-MX" sz="2000" dirty="0"/>
              <a:t> Response </a:t>
            </a:r>
            <a:r>
              <a:rPr lang="es-MX" sz="2000" dirty="0" err="1"/>
              <a:t>Team</a:t>
            </a:r>
            <a:r>
              <a:rPr lang="es-MX" sz="2000" dirty="0"/>
              <a:t> // Equipo de Respuesta a Emergencias de Seguridad</a:t>
            </a:r>
          </a:p>
          <a:p>
            <a:endParaRPr lang="es-MX" sz="2000"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spTree>
    <p:extLst>
      <p:ext uri="{BB962C8B-B14F-4D97-AF65-F5344CB8AC3E}">
        <p14:creationId xmlns:p14="http://schemas.microsoft.com/office/powerpoint/2010/main" val="223272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2"/>
          <p:cNvSpPr>
            <a:spLocks noGrp="1" noChangeArrowheads="1"/>
          </p:cNvSpPr>
          <p:nvPr>
            <p:ph type="title"/>
          </p:nvPr>
        </p:nvSpPr>
        <p:spPr/>
        <p:txBody>
          <a:bodyPr/>
          <a:lstStyle/>
          <a:p>
            <a:r>
              <a:rPr lang="es-MX"/>
              <a:t>Evaluación de Riesgos</a:t>
            </a:r>
          </a:p>
        </p:txBody>
      </p:sp>
      <p:sp>
        <p:nvSpPr>
          <p:cNvPr id="235524" name="Rectangle 3"/>
          <p:cNvSpPr>
            <a:spLocks noGrp="1" noChangeArrowheads="1"/>
          </p:cNvSpPr>
          <p:nvPr>
            <p:ph idx="1"/>
          </p:nvPr>
        </p:nvSpPr>
        <p:spPr/>
        <p:txBody>
          <a:bodyPr>
            <a:normAutofit/>
          </a:bodyPr>
          <a:lstStyle/>
          <a:p>
            <a:r>
              <a:rPr lang="es-MX" sz="2000" dirty="0"/>
              <a:t>El riesgo se define como la incertidumbre de resultados</a:t>
            </a:r>
          </a:p>
          <a:p>
            <a:r>
              <a:rPr lang="es-MX" sz="2000" dirty="0"/>
              <a:t>Una amenaza es cualquier cosa que pueda aprovecharse de una vulnerabilidad</a:t>
            </a:r>
          </a:p>
          <a:p>
            <a:r>
              <a:rPr lang="es-MX" sz="2000" dirty="0"/>
              <a:t>Dos componentes cuantificables:</a:t>
            </a:r>
          </a:p>
          <a:p>
            <a:pPr lvl="1"/>
            <a:r>
              <a:rPr lang="es-MX" sz="2000" dirty="0"/>
              <a:t>Impacto - medida en que una organización es vulnerable a una amenaza</a:t>
            </a:r>
          </a:p>
          <a:p>
            <a:pPr lvl="1"/>
            <a:r>
              <a:rPr lang="es-MX" sz="2000" dirty="0"/>
              <a:t>Probabilidad - la probabilidad de que una amenaza se materialice</a:t>
            </a:r>
          </a:p>
          <a:p>
            <a:r>
              <a:rPr lang="es-MX" sz="2000" dirty="0"/>
              <a:t>Dos fases distintas</a:t>
            </a:r>
          </a:p>
          <a:p>
            <a:pPr lvl="1"/>
            <a:r>
              <a:rPr lang="es-MX" sz="2000" dirty="0"/>
              <a:t>Evaluación de riesgos (identificación y comprensión de los riesgos)</a:t>
            </a:r>
          </a:p>
          <a:p>
            <a:pPr lvl="1"/>
            <a:r>
              <a:rPr lang="es-MX" sz="2000" dirty="0"/>
              <a:t>Gestión del riesgo (la selección y aplicación de medidas adecuadas)</a:t>
            </a:r>
          </a:p>
          <a:p>
            <a:r>
              <a:rPr lang="es-MX" sz="2000" dirty="0"/>
              <a:t>Todas las organizaciones necesitan comprender y evaluar el equilibrio entre el costo de administrar los riesgos y los beneficios de tomar riesgos</a:t>
            </a:r>
            <a:endParaRPr lang="en-GB" sz="2000"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70</a:t>
            </a:fld>
            <a:endParaRPr lang="en-US" sz="1800" kern="0">
              <a:solidFill>
                <a:sysClr val="windowText" lastClr="000000"/>
              </a:solidFill>
            </a:endParaRPr>
          </a:p>
        </p:txBody>
      </p:sp>
    </p:spTree>
    <p:extLst>
      <p:ext uri="{BB962C8B-B14F-4D97-AF65-F5344CB8AC3E}">
        <p14:creationId xmlns:p14="http://schemas.microsoft.com/office/powerpoint/2010/main" val="409314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p:cNvSpPr>
            <a:spLocks noGrp="1" noChangeArrowheads="1"/>
          </p:cNvSpPr>
          <p:nvPr>
            <p:ph type="title"/>
          </p:nvPr>
        </p:nvSpPr>
        <p:spPr/>
        <p:txBody>
          <a:bodyPr>
            <a:normAutofit fontScale="90000"/>
          </a:bodyPr>
          <a:lstStyle/>
          <a:p>
            <a:br>
              <a:rPr lang="es-MX" dirty="0"/>
            </a:br>
            <a:r>
              <a:rPr lang="es-MX" dirty="0"/>
              <a:t>Gestión de Seguridad de la Información</a:t>
            </a:r>
            <a:br>
              <a:rPr lang="es-MX" dirty="0"/>
            </a:br>
            <a:br>
              <a:rPr lang="es-MX" dirty="0"/>
            </a:br>
            <a:br>
              <a:rPr lang="es-MX" dirty="0"/>
            </a:br>
            <a:br>
              <a:rPr lang="es-MX" dirty="0"/>
            </a:br>
            <a:endParaRPr lang="es-MX" dirty="0"/>
          </a:p>
        </p:txBody>
      </p:sp>
      <p:sp>
        <p:nvSpPr>
          <p:cNvPr id="237570" name="Rectangle 3"/>
          <p:cNvSpPr>
            <a:spLocks noGrp="1" noChangeArrowheads="1"/>
          </p:cNvSpPr>
          <p:nvPr>
            <p:ph type="body" idx="1"/>
          </p:nvPr>
        </p:nvSpPr>
        <p:spPr>
          <a:xfrm>
            <a:off x="2266212" y="5860172"/>
            <a:ext cx="7772400" cy="464429"/>
          </a:xfrm>
        </p:spPr>
        <p:txBody>
          <a:bodyPr vert="horz" lIns="91440" tIns="45720" rIns="91440" bIns="45720" rtlCol="0" anchor="b">
            <a:noAutofit/>
          </a:bodyPr>
          <a:lstStyle/>
          <a:p>
            <a:pPr>
              <a:lnSpc>
                <a:spcPct val="90000"/>
              </a:lnSpc>
              <a:spcBef>
                <a:spcPct val="0"/>
              </a:spcBef>
            </a:pPr>
            <a:r>
              <a:rPr lang="es-MX" b="1" dirty="0">
                <a:solidFill>
                  <a:schemeClr val="tx1">
                    <a:lumMod val="95000"/>
                    <a:lumOff val="5000"/>
                  </a:schemeClr>
                </a:solidFill>
              </a:rPr>
              <a:t>Propósito</a:t>
            </a:r>
            <a:br>
              <a:rPr lang="es-MX" dirty="0">
                <a:solidFill>
                  <a:schemeClr val="tx1">
                    <a:lumMod val="95000"/>
                    <a:lumOff val="5000"/>
                  </a:schemeClr>
                </a:solidFill>
              </a:rPr>
            </a:br>
            <a:r>
              <a:rPr lang="es-MX" dirty="0">
                <a:solidFill>
                  <a:schemeClr val="tx1">
                    <a:lumMod val="95000"/>
                    <a:lumOff val="5000"/>
                  </a:schemeClr>
                </a:solidFill>
              </a:rPr>
              <a:t>Alinear la seguridad de TI con la seguridad del negocio y garantizar que la confidencialidad, integridad y disponibilidad de los activos de información, datos y servicios de TI de la organización siempre coincida con las necesidades del acordadas</a:t>
            </a:r>
            <a:br>
              <a:rPr lang="es-MX" dirty="0">
                <a:solidFill>
                  <a:schemeClr val="tx1">
                    <a:lumMod val="95000"/>
                    <a:lumOff val="5000"/>
                  </a:schemeClr>
                </a:solidFill>
              </a:rPr>
            </a:br>
            <a:endParaRPr lang="en-GB" dirty="0">
              <a:solidFill>
                <a:schemeClr val="tx1">
                  <a:lumMod val="95000"/>
                  <a:lumOff val="5000"/>
                </a:schemeClr>
              </a:solidFill>
            </a:endParaRP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71</a:t>
            </a:fld>
            <a:endParaRPr lang="en-US" sz="1800" kern="0">
              <a:solidFill>
                <a:sysClr val="windowText" lastClr="000000"/>
              </a:solidFill>
            </a:endParaRPr>
          </a:p>
        </p:txBody>
      </p:sp>
    </p:spTree>
    <p:extLst>
      <p:ext uri="{BB962C8B-B14F-4D97-AF65-F5344CB8AC3E}">
        <p14:creationId xmlns:p14="http://schemas.microsoft.com/office/powerpoint/2010/main" val="3529605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type="title"/>
          </p:nvPr>
        </p:nvSpPr>
        <p:spPr/>
        <p:txBody>
          <a:bodyPr/>
          <a:lstStyle/>
          <a:p>
            <a:r>
              <a:rPr lang="es-MX" dirty="0"/>
              <a:t>Objetivos de la Gestión de la Seguridad de la Información</a:t>
            </a:r>
          </a:p>
        </p:txBody>
      </p:sp>
      <p:sp>
        <p:nvSpPr>
          <p:cNvPr id="239620" name="Rectangle 3"/>
          <p:cNvSpPr>
            <a:spLocks noGrp="1" noChangeArrowheads="1"/>
          </p:cNvSpPr>
          <p:nvPr>
            <p:ph idx="1"/>
          </p:nvPr>
        </p:nvSpPr>
        <p:spPr/>
        <p:txBody>
          <a:bodyPr>
            <a:normAutofit/>
          </a:bodyPr>
          <a:lstStyle/>
          <a:p>
            <a:r>
              <a:rPr lang="es-ES" dirty="0"/>
              <a:t>Ser responsable de la creación, mantenimiento y ejecución de la Política de Seguridad de la Información (ISP- </a:t>
            </a:r>
            <a:r>
              <a:rPr lang="es-MX" dirty="0" err="1"/>
              <a:t>Information</a:t>
            </a:r>
            <a:r>
              <a:rPr lang="es-MX" dirty="0"/>
              <a:t> Security </a:t>
            </a:r>
            <a:r>
              <a:rPr lang="es-MX" dirty="0" err="1"/>
              <a:t>Policy</a:t>
            </a:r>
            <a:r>
              <a:rPr lang="es-ES" dirty="0"/>
              <a:t>).</a:t>
            </a:r>
          </a:p>
          <a:p>
            <a:r>
              <a:rPr lang="es-ES" dirty="0"/>
              <a:t>Proteger los intereses de quienes dependen de la información, de fallas relacionadas con la falta de disponibilidad, integridad o confidencialidad</a:t>
            </a:r>
          </a:p>
          <a:p>
            <a:r>
              <a:rPr lang="es-ES" dirty="0"/>
              <a:t>Garantizar que el intercambio de información entre varios involucrados sea confiable</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72</a:t>
            </a:fld>
            <a:endParaRPr lang="en-US" sz="1800" kern="0">
              <a:solidFill>
                <a:sysClr val="windowText" lastClr="000000"/>
              </a:solidFill>
            </a:endParaRPr>
          </a:p>
        </p:txBody>
      </p:sp>
    </p:spTree>
    <p:extLst>
      <p:ext uri="{BB962C8B-B14F-4D97-AF65-F5344CB8AC3E}">
        <p14:creationId xmlns:p14="http://schemas.microsoft.com/office/powerpoint/2010/main" val="138734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3"/>
          <p:cNvSpPr>
            <a:spLocks noGrp="1" noChangeArrowheads="1"/>
          </p:cNvSpPr>
          <p:nvPr>
            <p:ph type="title"/>
          </p:nvPr>
        </p:nvSpPr>
        <p:spPr/>
        <p:txBody>
          <a:bodyPr/>
          <a:lstStyle/>
          <a:p>
            <a:pPr eaLnBrk="1" hangingPunct="1"/>
            <a:r>
              <a:rPr lang="es-MX"/>
              <a:t>Alcance</a:t>
            </a:r>
          </a:p>
        </p:txBody>
      </p:sp>
      <p:sp>
        <p:nvSpPr>
          <p:cNvPr id="3" name="Slide Number Placeholder 2"/>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73</a:t>
            </a:fld>
            <a:endParaRPr lang="en-US" sz="1800" kern="0">
              <a:solidFill>
                <a:sysClr val="windowText" lastClr="000000"/>
              </a:solidFill>
            </a:endParaRPr>
          </a:p>
        </p:txBody>
      </p:sp>
      <p:sp>
        <p:nvSpPr>
          <p:cNvPr id="241667" name="Rectangle 2"/>
          <p:cNvSpPr>
            <a:spLocks noChangeArrowheads="1"/>
          </p:cNvSpPr>
          <p:nvPr/>
        </p:nvSpPr>
        <p:spPr bwMode="auto">
          <a:xfrm>
            <a:off x="2971800" y="0"/>
            <a:ext cx="6248400" cy="1295400"/>
          </a:xfrm>
          <a:prstGeom prst="rect">
            <a:avLst/>
          </a:prstGeom>
          <a:noFill/>
          <a:ln w="9525">
            <a:noFill/>
            <a:miter lim="800000"/>
            <a:headEnd/>
            <a:tailEnd/>
          </a:ln>
        </p:spPr>
        <p:txBody>
          <a:bodyPr anchor="ctr"/>
          <a:lstStyle/>
          <a:p>
            <a:pPr defTabSz="914400">
              <a:lnSpc>
                <a:spcPct val="80000"/>
              </a:lnSpc>
            </a:pPr>
            <a:endParaRPr lang="en-GB" altLang="ja-JP" sz="3300" kern="0">
              <a:solidFill>
                <a:sysClr val="windowText" lastClr="000000"/>
              </a:solidFill>
              <a:ea typeface="MS PGothic"/>
              <a:cs typeface="MS PGothic"/>
            </a:endParaRPr>
          </a:p>
        </p:txBody>
      </p:sp>
      <p:sp>
        <p:nvSpPr>
          <p:cNvPr id="15" name="Oval 13"/>
          <p:cNvSpPr>
            <a:spLocks noChangeArrowheads="1"/>
          </p:cNvSpPr>
          <p:nvPr/>
        </p:nvSpPr>
        <p:spPr bwMode="auto">
          <a:xfrm>
            <a:off x="3441700" y="1246187"/>
            <a:ext cx="5194300" cy="5092700"/>
          </a:xfrm>
          <a:prstGeom prst="ellipse">
            <a:avLst/>
          </a:prstGeom>
          <a:solidFill>
            <a:srgbClr val="99CC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2000" kern="0" dirty="0">
                <a:solidFill>
                  <a:sysClr val="windowText" lastClr="000000"/>
                </a:solidFill>
              </a:rPr>
              <a:t>Gestión de Seguridad </a:t>
            </a:r>
          </a:p>
          <a:p>
            <a:pPr algn="ctr" defTabSz="914400"/>
            <a:r>
              <a:rPr lang="es-MX" sz="2000" kern="0" dirty="0">
                <a:solidFill>
                  <a:sysClr val="windowText" lastClr="000000"/>
                </a:solidFill>
              </a:rPr>
              <a:t>de Información</a:t>
            </a:r>
            <a:endParaRPr lang="es-MX" sz="2800" kern="0" dirty="0">
              <a:solidFill>
                <a:sysClr val="windowText" lastClr="000000"/>
              </a:solidFill>
            </a:endParaRPr>
          </a:p>
        </p:txBody>
      </p:sp>
      <p:sp>
        <p:nvSpPr>
          <p:cNvPr id="16" name="AutoShape 15"/>
          <p:cNvSpPr>
            <a:spLocks noChangeArrowheads="1"/>
          </p:cNvSpPr>
          <p:nvPr/>
        </p:nvSpPr>
        <p:spPr bwMode="auto">
          <a:xfrm>
            <a:off x="4821238" y="838200"/>
            <a:ext cx="2570906" cy="671512"/>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a:solidFill>
                  <a:sysClr val="windowText" lastClr="000000"/>
                </a:solidFill>
              </a:rPr>
              <a:t>Política de Seguridad de Información</a:t>
            </a:r>
          </a:p>
        </p:txBody>
      </p:sp>
      <p:sp>
        <p:nvSpPr>
          <p:cNvPr id="17" name="AutoShape 17"/>
          <p:cNvSpPr>
            <a:spLocks noChangeArrowheads="1"/>
          </p:cNvSpPr>
          <p:nvPr/>
        </p:nvSpPr>
        <p:spPr bwMode="auto">
          <a:xfrm>
            <a:off x="2462040" y="4726856"/>
            <a:ext cx="2409825" cy="671513"/>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dirty="0">
                <a:solidFill>
                  <a:sysClr val="windowText" lastClr="000000"/>
                </a:solidFill>
              </a:rPr>
              <a:t>Gestionar las brechas de seguridad</a:t>
            </a:r>
          </a:p>
        </p:txBody>
      </p:sp>
      <p:sp>
        <p:nvSpPr>
          <p:cNvPr id="18" name="AutoShape 19"/>
          <p:cNvSpPr>
            <a:spLocks noChangeArrowheads="1"/>
          </p:cNvSpPr>
          <p:nvPr/>
        </p:nvSpPr>
        <p:spPr bwMode="auto">
          <a:xfrm>
            <a:off x="1980407" y="3271045"/>
            <a:ext cx="1947863" cy="909637"/>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dirty="0">
                <a:solidFill>
                  <a:sysClr val="windowText" lastClr="000000"/>
                </a:solidFill>
              </a:rPr>
              <a:t>Mejorar los controles de seguridad</a:t>
            </a:r>
          </a:p>
        </p:txBody>
      </p:sp>
      <p:sp>
        <p:nvSpPr>
          <p:cNvPr id="19" name="AutoShape 20"/>
          <p:cNvSpPr>
            <a:spLocks noChangeArrowheads="1"/>
          </p:cNvSpPr>
          <p:nvPr/>
        </p:nvSpPr>
        <p:spPr bwMode="auto">
          <a:xfrm>
            <a:off x="1980406" y="1816894"/>
            <a:ext cx="2922588" cy="798513"/>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dirty="0">
                <a:solidFill>
                  <a:sysClr val="windowText" lastClr="000000"/>
                </a:solidFill>
              </a:rPr>
              <a:t>Integración con los demás procesos de ITSM</a:t>
            </a:r>
          </a:p>
        </p:txBody>
      </p:sp>
      <p:sp>
        <p:nvSpPr>
          <p:cNvPr id="20" name="AutoShape 21"/>
          <p:cNvSpPr>
            <a:spLocks noChangeArrowheads="1"/>
          </p:cNvSpPr>
          <p:nvPr/>
        </p:nvSpPr>
        <p:spPr bwMode="auto">
          <a:xfrm>
            <a:off x="5087888" y="5594350"/>
            <a:ext cx="2308994" cy="760413"/>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dirty="0">
                <a:solidFill>
                  <a:sysClr val="windowText" lastClr="000000"/>
                </a:solidFill>
              </a:rPr>
              <a:t>Ayudar a manejar el acceso de terceros a los sistemas</a:t>
            </a:r>
          </a:p>
        </p:txBody>
      </p:sp>
      <p:sp>
        <p:nvSpPr>
          <p:cNvPr id="21" name="AutoShape 22"/>
          <p:cNvSpPr>
            <a:spLocks noChangeArrowheads="1"/>
          </p:cNvSpPr>
          <p:nvPr/>
        </p:nvSpPr>
        <p:spPr bwMode="auto">
          <a:xfrm>
            <a:off x="7553326" y="1744663"/>
            <a:ext cx="2352675" cy="836613"/>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a:solidFill>
                  <a:sysClr val="windowText" lastClr="000000"/>
                </a:solidFill>
              </a:rPr>
              <a:t>Entender los requerimientos de seguridad existentes</a:t>
            </a:r>
          </a:p>
        </p:txBody>
      </p:sp>
      <p:sp>
        <p:nvSpPr>
          <p:cNvPr id="22" name="AutoShape 23"/>
          <p:cNvSpPr>
            <a:spLocks noChangeArrowheads="1"/>
          </p:cNvSpPr>
          <p:nvPr/>
        </p:nvSpPr>
        <p:spPr bwMode="auto">
          <a:xfrm>
            <a:off x="7608168" y="4517107"/>
            <a:ext cx="2330450" cy="785812"/>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a:solidFill>
                  <a:sysClr val="windowText" lastClr="000000"/>
                </a:solidFill>
              </a:rPr>
              <a:t>Documentar y operar los controles de seguridad</a:t>
            </a:r>
          </a:p>
        </p:txBody>
      </p:sp>
      <p:sp>
        <p:nvSpPr>
          <p:cNvPr id="23" name="AutoShape 24"/>
          <p:cNvSpPr>
            <a:spLocks noChangeArrowheads="1"/>
          </p:cNvSpPr>
          <p:nvPr/>
        </p:nvSpPr>
        <p:spPr bwMode="auto">
          <a:xfrm>
            <a:off x="7842250" y="3263255"/>
            <a:ext cx="2749550" cy="671513"/>
          </a:xfrm>
          <a:prstGeom prst="roundRect">
            <a:avLst>
              <a:gd name="adj" fmla="val 16667"/>
            </a:avLst>
          </a:prstGeom>
          <a:solidFill>
            <a:srgbClr val="CCFFFF"/>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600" kern="0">
                <a:solidFill>
                  <a:sysClr val="windowText" lastClr="000000"/>
                </a:solidFill>
              </a:rPr>
              <a:t>Implementar controles de seguridad</a:t>
            </a:r>
          </a:p>
        </p:txBody>
      </p:sp>
    </p:spTree>
    <p:extLst>
      <p:ext uri="{BB962C8B-B14F-4D97-AF65-F5344CB8AC3E}">
        <p14:creationId xmlns:p14="http://schemas.microsoft.com/office/powerpoint/2010/main" val="2757588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1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1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p:nvPr>
        </p:nvSpPr>
        <p:spPr/>
        <p:txBody>
          <a:bodyPr/>
          <a:lstStyle/>
          <a:p>
            <a:r>
              <a:rPr lang="es-MX"/>
              <a:t>Solicitudes de Cambios</a:t>
            </a:r>
          </a:p>
        </p:txBody>
      </p:sp>
      <p:sp>
        <p:nvSpPr>
          <p:cNvPr id="277508" name="Rectangle 3"/>
          <p:cNvSpPr>
            <a:spLocks noGrp="1" noChangeArrowheads="1"/>
          </p:cNvSpPr>
          <p:nvPr>
            <p:ph idx="1"/>
          </p:nvPr>
        </p:nvSpPr>
        <p:spPr/>
        <p:txBody>
          <a:bodyPr/>
          <a:lstStyle/>
          <a:p>
            <a:r>
              <a:rPr lang="es-MX" dirty="0"/>
              <a:t>Una solicitud de cambio es la comunicación formal  para una modificación de uno o más elementos de configuración</a:t>
            </a:r>
          </a:p>
          <a:p>
            <a:r>
              <a:rPr lang="es-MX" dirty="0"/>
              <a:t>Las solicitudes de cambio pueden ser disparadas de varias formas:</a:t>
            </a:r>
          </a:p>
          <a:p>
            <a:pPr lvl="1"/>
            <a:r>
              <a:rPr lang="es-MX" dirty="0"/>
              <a:t>Un documento de solicitud de cambio (RFC)</a:t>
            </a:r>
          </a:p>
          <a:p>
            <a:pPr lvl="1"/>
            <a:r>
              <a:rPr lang="es-MX" dirty="0"/>
              <a:t>Una llamada a la mesa de servicios</a:t>
            </a:r>
          </a:p>
          <a:p>
            <a:pPr lvl="1"/>
            <a:r>
              <a:rPr lang="es-MX" dirty="0"/>
              <a:t>Un documento de inicio de proyecto</a:t>
            </a:r>
          </a:p>
          <a:p>
            <a:pPr lvl="1"/>
            <a:r>
              <a:rPr lang="es-MX" dirty="0"/>
              <a:t>Una propuesta de cambio para un cambio estratégico.</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74</a:t>
            </a:fld>
            <a:endParaRPr lang="en-US" sz="1800" kern="0">
              <a:solidFill>
                <a:sysClr val="windowText" lastClr="000000"/>
              </a:solidFill>
            </a:endParaRPr>
          </a:p>
        </p:txBody>
      </p:sp>
    </p:spTree>
    <p:extLst>
      <p:ext uri="{BB962C8B-B14F-4D97-AF65-F5344CB8AC3E}">
        <p14:creationId xmlns:p14="http://schemas.microsoft.com/office/powerpoint/2010/main" val="314003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2"/>
          <p:cNvSpPr>
            <a:spLocks noGrp="1" noChangeArrowheads="1"/>
          </p:cNvSpPr>
          <p:nvPr>
            <p:ph type="title"/>
          </p:nvPr>
        </p:nvSpPr>
        <p:spPr/>
        <p:txBody>
          <a:bodyPr/>
          <a:lstStyle/>
          <a:p>
            <a:r>
              <a:rPr lang="es-MX"/>
              <a:t>Propuestas de Cambios</a:t>
            </a:r>
          </a:p>
        </p:txBody>
      </p:sp>
      <p:sp>
        <p:nvSpPr>
          <p:cNvPr id="279556" name="Rectangle 3"/>
          <p:cNvSpPr>
            <a:spLocks noGrp="1" noChangeArrowheads="1"/>
          </p:cNvSpPr>
          <p:nvPr>
            <p:ph idx="1"/>
          </p:nvPr>
        </p:nvSpPr>
        <p:spPr/>
        <p:txBody>
          <a:bodyPr>
            <a:normAutofit/>
          </a:bodyPr>
          <a:lstStyle/>
          <a:p>
            <a:r>
              <a:rPr lang="es-MX" sz="2400" dirty="0"/>
              <a:t>Los cambios significativos se inician normalmente como propuestas de cambio, como parte del proceso de portafolio de servicios</a:t>
            </a:r>
          </a:p>
          <a:p>
            <a:r>
              <a:rPr lang="es-MX" sz="2400" dirty="0"/>
              <a:t>Éstas deben ser revisadas ​​y autorizadas de acuerdo al impacto sobre otros servicios, recursos compartidos y el calendario de cambios antes de ser autorizados.</a:t>
            </a:r>
          </a:p>
          <a:p>
            <a:r>
              <a:rPr lang="es-MX" sz="2400" dirty="0"/>
              <a:t> La propuesta debe incluir:</a:t>
            </a:r>
          </a:p>
          <a:p>
            <a:pPr lvl="1"/>
            <a:r>
              <a:rPr lang="es-MX" sz="2000" dirty="0"/>
              <a:t>Una descripción de alto nivel incluyendo los resultados del negocio y los niveles de garantía y servicios necesarios</a:t>
            </a:r>
          </a:p>
          <a:p>
            <a:pPr lvl="1"/>
            <a:r>
              <a:rPr lang="es-MX" sz="2000" dirty="0"/>
              <a:t>Un caso de negocio completo</a:t>
            </a:r>
          </a:p>
          <a:p>
            <a:pPr lvl="1"/>
            <a:r>
              <a:rPr lang="es-MX" sz="2000" dirty="0"/>
              <a:t>Un cronograma de actividades</a:t>
            </a:r>
          </a:p>
          <a:p>
            <a:r>
              <a:rPr lang="es-MX" sz="2400" dirty="0"/>
              <a:t>Los </a:t>
            </a:r>
            <a:r>
              <a:rPr lang="es-MX" sz="2400" dirty="0" err="1"/>
              <a:t>RFC´s</a:t>
            </a:r>
            <a:r>
              <a:rPr lang="es-MX" sz="2400" dirty="0"/>
              <a:t> específicos asociados con la propuesta serán escalados y autorizados en la forma normal</a:t>
            </a:r>
            <a:endParaRPr lang="en-US" sz="2400"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75</a:t>
            </a:fld>
            <a:endParaRPr lang="en-US" sz="1800" kern="0">
              <a:solidFill>
                <a:sysClr val="windowText" lastClr="000000"/>
              </a:solidFill>
            </a:endParaRPr>
          </a:p>
        </p:txBody>
      </p:sp>
    </p:spTree>
    <p:extLst>
      <p:ext uri="{BB962C8B-B14F-4D97-AF65-F5344CB8AC3E}">
        <p14:creationId xmlns:p14="http://schemas.microsoft.com/office/powerpoint/2010/main" val="1918711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2"/>
          <p:cNvSpPr>
            <a:spLocks noGrp="1" noChangeArrowheads="1"/>
          </p:cNvSpPr>
          <p:nvPr>
            <p:ph type="title"/>
          </p:nvPr>
        </p:nvSpPr>
        <p:spPr/>
        <p:txBody>
          <a:bodyPr/>
          <a:lstStyle/>
          <a:p>
            <a:r>
              <a:rPr lang="es-MX"/>
              <a:t>Tres Tipos de Solicitudes de Cambios</a:t>
            </a:r>
          </a:p>
        </p:txBody>
      </p:sp>
      <p:sp>
        <p:nvSpPr>
          <p:cNvPr id="281604" name="Rectangle 3"/>
          <p:cNvSpPr>
            <a:spLocks noGrp="1" noChangeArrowheads="1"/>
          </p:cNvSpPr>
          <p:nvPr>
            <p:ph idx="1"/>
          </p:nvPr>
        </p:nvSpPr>
        <p:spPr/>
        <p:txBody>
          <a:bodyPr>
            <a:normAutofit/>
          </a:bodyPr>
          <a:lstStyle/>
          <a:p>
            <a:r>
              <a:rPr lang="es-MX" dirty="0"/>
              <a:t>Cambio Estándar</a:t>
            </a:r>
          </a:p>
          <a:p>
            <a:pPr lvl="1"/>
            <a:r>
              <a:rPr lang="es-MX" dirty="0"/>
              <a:t>Un cambio estándar es un cambio pre-autorizado que es de bajo riesgo, relativamente común y sigue un proceso o instrucción de trabajo.</a:t>
            </a:r>
          </a:p>
          <a:p>
            <a:r>
              <a:rPr lang="es-MX" dirty="0"/>
              <a:t>Cambio de Emergencia</a:t>
            </a:r>
          </a:p>
          <a:p>
            <a:pPr lvl="1"/>
            <a:r>
              <a:rPr lang="es-MX" dirty="0"/>
              <a:t>Un cambio de emergencia debe ser implementado tan pronto como sea posible, por ejemplo, resolver un incidente mayor o aplicar un parche de seguridad.</a:t>
            </a:r>
          </a:p>
          <a:p>
            <a:r>
              <a:rPr lang="es-MX" dirty="0"/>
              <a:t>Cambio Normal</a:t>
            </a:r>
          </a:p>
          <a:p>
            <a:pPr lvl="1"/>
            <a:r>
              <a:rPr lang="es-MX" dirty="0"/>
              <a:t>Un cambio normal, es un cambio planeado, establecido y aceptado en un comité de cambios (CAB).</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76</a:t>
            </a:fld>
            <a:endParaRPr lang="en-US" sz="1800" kern="0">
              <a:solidFill>
                <a:sysClr val="windowText" lastClr="000000"/>
              </a:solidFill>
            </a:endParaRPr>
          </a:p>
        </p:txBody>
      </p:sp>
    </p:spTree>
    <p:extLst>
      <p:ext uri="{BB962C8B-B14F-4D97-AF65-F5344CB8AC3E}">
        <p14:creationId xmlns:p14="http://schemas.microsoft.com/office/powerpoint/2010/main" val="624579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69" name="Rectangle 2"/>
          <p:cNvSpPr>
            <a:spLocks noGrp="1" noChangeArrowheads="1"/>
          </p:cNvSpPr>
          <p:nvPr>
            <p:ph type="title"/>
          </p:nvPr>
        </p:nvSpPr>
        <p:spPr>
          <a:xfrm>
            <a:off x="2152650" y="-99392"/>
            <a:ext cx="7886700" cy="1325563"/>
          </a:xfrm>
        </p:spPr>
        <p:txBody>
          <a:bodyPr/>
          <a:lstStyle/>
          <a:p>
            <a:r>
              <a:rPr lang="es-MX" dirty="0"/>
              <a:t>Proceso Normal de Cambios</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77</a:t>
            </a:fld>
            <a:endParaRPr lang="en-US" sz="1800" kern="0">
              <a:solidFill>
                <a:sysClr val="windowText" lastClr="000000"/>
              </a:solidFill>
            </a:endParaRPr>
          </a:p>
        </p:txBody>
      </p:sp>
      <p:sp>
        <p:nvSpPr>
          <p:cNvPr id="130070" name="Rectangle 5"/>
          <p:cNvSpPr>
            <a:spLocks noChangeArrowheads="1"/>
          </p:cNvSpPr>
          <p:nvPr/>
        </p:nvSpPr>
        <p:spPr bwMode="auto">
          <a:xfrm>
            <a:off x="2057401" y="4876800"/>
            <a:ext cx="1512887" cy="369332"/>
          </a:xfrm>
          <a:prstGeom prst="rect">
            <a:avLst/>
          </a:prstGeom>
          <a:noFill/>
          <a:ln w="9525">
            <a:noFill/>
            <a:miter lim="800000"/>
            <a:headEnd/>
            <a:tailEnd/>
          </a:ln>
        </p:spPr>
        <p:txBody>
          <a:bodyPr wrap="square" lIns="0" tIns="0" rIns="0" bIns="0">
            <a:spAutoFit/>
          </a:bodyPr>
          <a:lstStyle/>
          <a:p>
            <a:pPr defTabSz="914400"/>
            <a:r>
              <a:rPr lang="en-GB" sz="800" kern="0" dirty="0">
                <a:solidFill>
                  <a:sysClr val="windowText" lastClr="000000"/>
                </a:solidFill>
              </a:rPr>
              <a:t>Copyright © AXELOS Limited 2011 Reproduced under licence from AXELOS</a:t>
            </a:r>
            <a:endParaRPr lang="en-US" sz="800" kern="0" dirty="0">
              <a:solidFill>
                <a:sysClr val="windowText" lastClr="000000"/>
              </a:solidFill>
            </a:endParaRPr>
          </a:p>
        </p:txBody>
      </p:sp>
      <p:graphicFrame>
        <p:nvGraphicFramePr>
          <p:cNvPr id="8206" name="Object 14"/>
          <p:cNvGraphicFramePr>
            <a:graphicFrameLocks noGrp="1" noChangeAspect="1"/>
          </p:cNvGraphicFramePr>
          <p:nvPr/>
        </p:nvGraphicFramePr>
        <p:xfrm>
          <a:off x="3048000" y="825500"/>
          <a:ext cx="6324600" cy="5499100"/>
        </p:xfrm>
        <a:graphic>
          <a:graphicData uri="http://schemas.openxmlformats.org/presentationml/2006/ole">
            <mc:AlternateContent xmlns:mc="http://schemas.openxmlformats.org/markup-compatibility/2006">
              <mc:Choice xmlns:v="urn:schemas-microsoft-com:vml" Requires="v">
                <p:oleObj spid="_x0000_s2058" name="Visio" r:id="rId4" imgW="5874453" imgH="5496388" progId="">
                  <p:embed/>
                </p:oleObj>
              </mc:Choice>
              <mc:Fallback>
                <p:oleObj name="Visio" r:id="rId4" imgW="5874453" imgH="5496388" progId="">
                  <p:embed/>
                  <p:pic>
                    <p:nvPicPr>
                      <p:cNvPr id="8206" name="Object 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825500"/>
                        <a:ext cx="6324600" cy="549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4849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2"/>
          <p:cNvSpPr>
            <a:spLocks noGrp="1" noChangeArrowheads="1"/>
          </p:cNvSpPr>
          <p:nvPr>
            <p:ph type="title"/>
          </p:nvPr>
        </p:nvSpPr>
        <p:spPr/>
        <p:txBody>
          <a:bodyPr/>
          <a:lstStyle/>
          <a:p>
            <a:r>
              <a:rPr lang="es-MX" dirty="0"/>
              <a:t>Comité de Aprobación de Cambios (CAB)</a:t>
            </a:r>
          </a:p>
        </p:txBody>
      </p:sp>
      <p:sp>
        <p:nvSpPr>
          <p:cNvPr id="285700" name="Rectangle 3"/>
          <p:cNvSpPr>
            <a:spLocks noGrp="1" noChangeArrowheads="1"/>
          </p:cNvSpPr>
          <p:nvPr>
            <p:ph idx="1"/>
          </p:nvPr>
        </p:nvSpPr>
        <p:spPr/>
        <p:txBody>
          <a:bodyPr>
            <a:normAutofit/>
          </a:bodyPr>
          <a:lstStyle/>
          <a:p>
            <a:pPr>
              <a:lnSpc>
                <a:spcPct val="80000"/>
              </a:lnSpc>
            </a:pPr>
            <a:r>
              <a:rPr lang="es-ES" sz="2400" dirty="0"/>
              <a:t>Organismo que existe para:</a:t>
            </a:r>
          </a:p>
          <a:p>
            <a:pPr lvl="1">
              <a:lnSpc>
                <a:spcPct val="80000"/>
              </a:lnSpc>
            </a:pPr>
            <a:r>
              <a:rPr lang="es-ES" sz="2000" dirty="0"/>
              <a:t>Soportar la autorización de los cambios</a:t>
            </a:r>
          </a:p>
          <a:p>
            <a:pPr lvl="1">
              <a:lnSpc>
                <a:spcPct val="80000"/>
              </a:lnSpc>
            </a:pPr>
            <a:r>
              <a:rPr lang="es-ES" sz="2000" dirty="0"/>
              <a:t>Ayudar a la Gestión de cambios en el análisis, evaluación y priorización de los cambios</a:t>
            </a:r>
            <a:endParaRPr lang="es-ES" dirty="0"/>
          </a:p>
          <a:p>
            <a:pPr>
              <a:lnSpc>
                <a:spcPct val="80000"/>
              </a:lnSpc>
            </a:pPr>
            <a:endParaRPr lang="es-ES" sz="2400" dirty="0"/>
          </a:p>
          <a:p>
            <a:pPr>
              <a:lnSpc>
                <a:spcPct val="80000"/>
              </a:lnSpc>
            </a:pPr>
            <a:r>
              <a:rPr lang="es-ES" sz="2400" dirty="0"/>
              <a:t>Los miembros del CAB son seleccionados de tal forma que los cambios relevantes pueden ser analizados desde el punto de vista de negocio y técnico</a:t>
            </a:r>
          </a:p>
          <a:p>
            <a:pPr>
              <a:lnSpc>
                <a:spcPct val="80000"/>
              </a:lnSpc>
            </a:pPr>
            <a:endParaRPr lang="es-ES" sz="2400" dirty="0"/>
          </a:p>
          <a:p>
            <a:pPr>
              <a:lnSpc>
                <a:spcPct val="80000"/>
              </a:lnSpc>
            </a:pPr>
            <a:r>
              <a:rPr lang="es-ES" sz="2400" dirty="0"/>
              <a:t>Es importante enfatizar que el CAB:</a:t>
            </a:r>
          </a:p>
          <a:p>
            <a:pPr lvl="1">
              <a:lnSpc>
                <a:spcPct val="80000"/>
              </a:lnSpc>
            </a:pPr>
            <a:r>
              <a:rPr lang="es-ES" sz="2000" dirty="0"/>
              <a:t>Será conformado acorde a los cambios que serán discutidos</a:t>
            </a:r>
          </a:p>
          <a:p>
            <a:pPr lvl="1">
              <a:lnSpc>
                <a:spcPct val="80000"/>
              </a:lnSpc>
            </a:pPr>
            <a:r>
              <a:rPr lang="es-ES" sz="2000" dirty="0"/>
              <a:t>Puede variar en su formato (incluso una sola reunión)</a:t>
            </a:r>
          </a:p>
          <a:p>
            <a:pPr lvl="1">
              <a:lnSpc>
                <a:spcPct val="80000"/>
              </a:lnSpc>
            </a:pPr>
            <a:r>
              <a:rPr lang="es-ES" sz="2000" dirty="0"/>
              <a:t>Es probable que incluya a otros dueños de los procesos de Gestión de Servicios</a:t>
            </a:r>
          </a:p>
          <a:p>
            <a:pPr lvl="1">
              <a:lnSpc>
                <a:spcPct val="80000"/>
              </a:lnSpc>
            </a:pPr>
            <a:r>
              <a:rPr lang="es-ES" sz="2000" dirty="0"/>
              <a:t>Debería involucrar a los proveedores cuando sean útiles</a:t>
            </a:r>
          </a:p>
          <a:p>
            <a:pPr lvl="1">
              <a:lnSpc>
                <a:spcPct val="80000"/>
              </a:lnSpc>
            </a:pPr>
            <a:r>
              <a:rPr lang="es-ES" sz="2000" dirty="0"/>
              <a:t>Debería reflejar los puntos de vista del usuario y cliente</a:t>
            </a:r>
          </a:p>
          <a:p>
            <a:pPr marL="0" indent="0">
              <a:lnSpc>
                <a:spcPct val="80000"/>
              </a:lnSpc>
              <a:buNone/>
            </a:pPr>
            <a:endParaRPr lang="es-MX" sz="2400"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78</a:t>
            </a:fld>
            <a:endParaRPr lang="en-US" sz="1800" kern="0">
              <a:solidFill>
                <a:sysClr val="windowText" lastClr="000000"/>
              </a:solidFill>
            </a:endParaRPr>
          </a:p>
        </p:txBody>
      </p:sp>
    </p:spTree>
    <p:extLst>
      <p:ext uri="{BB962C8B-B14F-4D97-AF65-F5344CB8AC3E}">
        <p14:creationId xmlns:p14="http://schemas.microsoft.com/office/powerpoint/2010/main" val="2100937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16" name="Rectangle 2"/>
          <p:cNvSpPr>
            <a:spLocks noGrp="1" noChangeArrowheads="1"/>
          </p:cNvSpPr>
          <p:nvPr>
            <p:ph type="title"/>
          </p:nvPr>
        </p:nvSpPr>
        <p:spPr/>
        <p:txBody>
          <a:bodyPr/>
          <a:lstStyle/>
          <a:p>
            <a:r>
              <a:rPr lang="es-MX" dirty="0"/>
              <a:t>Cambios Estándar</a:t>
            </a:r>
          </a:p>
        </p:txBody>
      </p:sp>
      <p:sp>
        <p:nvSpPr>
          <p:cNvPr id="6" name="5 Marcador de contenido"/>
          <p:cNvSpPr>
            <a:spLocks noGrp="1"/>
          </p:cNvSpPr>
          <p:nvPr>
            <p:ph idx="1"/>
          </p:nvPr>
        </p:nvSpPr>
        <p:spPr>
          <a:xfrm>
            <a:off x="1981200" y="1295402"/>
            <a:ext cx="8229600" cy="2743199"/>
          </a:xfrm>
        </p:spPr>
        <p:txBody>
          <a:bodyPr/>
          <a:lstStyle/>
          <a:p>
            <a:pPr>
              <a:lnSpc>
                <a:spcPct val="90000"/>
              </a:lnSpc>
            </a:pPr>
            <a:r>
              <a:rPr lang="es-MX" sz="2400" dirty="0"/>
              <a:t>Las características de un cambio estándar incluyen:</a:t>
            </a:r>
          </a:p>
          <a:p>
            <a:pPr lvl="1">
              <a:lnSpc>
                <a:spcPct val="90000"/>
              </a:lnSpc>
            </a:pPr>
            <a:r>
              <a:rPr lang="es-MX" sz="2000" dirty="0"/>
              <a:t>Existe un disparador definido para iniciar el RFC</a:t>
            </a:r>
          </a:p>
          <a:p>
            <a:pPr lvl="1">
              <a:lnSpc>
                <a:spcPct val="90000"/>
              </a:lnSpc>
            </a:pPr>
            <a:r>
              <a:rPr lang="es-MX" sz="2000" dirty="0"/>
              <a:t>Las tareas son bien conocidas, documentadas y probadas</a:t>
            </a:r>
          </a:p>
          <a:p>
            <a:pPr lvl="1">
              <a:lnSpc>
                <a:spcPct val="90000"/>
              </a:lnSpc>
            </a:pPr>
            <a:r>
              <a:rPr lang="es-MX" sz="2000" dirty="0"/>
              <a:t>La autorización es proporcionada eficazmente con anticipación</a:t>
            </a:r>
          </a:p>
          <a:p>
            <a:pPr lvl="1">
              <a:lnSpc>
                <a:spcPct val="90000"/>
              </a:lnSpc>
            </a:pPr>
            <a:r>
              <a:rPr lang="es-MX" sz="2000" dirty="0"/>
              <a:t>La aprobación presupuestaria será proporcionada o estará bajo el control del solicitante</a:t>
            </a:r>
          </a:p>
          <a:p>
            <a:pPr lvl="1">
              <a:lnSpc>
                <a:spcPct val="90000"/>
              </a:lnSpc>
            </a:pPr>
            <a:r>
              <a:rPr lang="es-MX" sz="2000" dirty="0"/>
              <a:t>Normalmente tienen un riesgo muy bajo y comprendido</a:t>
            </a:r>
          </a:p>
          <a:p>
            <a:pPr lvl="1">
              <a:lnSpc>
                <a:spcPct val="90000"/>
              </a:lnSpc>
            </a:pPr>
            <a:r>
              <a:rPr lang="es-MX" sz="2000" dirty="0"/>
              <a:t>A menudo se crea alrededor de modelos de cambio</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79</a:t>
            </a:fld>
            <a:endParaRPr lang="en-US" sz="1800" kern="0">
              <a:solidFill>
                <a:sysClr val="windowText" lastClr="000000"/>
              </a:solidFill>
            </a:endParaRPr>
          </a:p>
        </p:txBody>
      </p:sp>
      <p:graphicFrame>
        <p:nvGraphicFramePr>
          <p:cNvPr id="9230" name="Object 14"/>
          <p:cNvGraphicFramePr>
            <a:graphicFrameLocks noGrp="1" noChangeAspect="1"/>
          </p:cNvGraphicFramePr>
          <p:nvPr/>
        </p:nvGraphicFramePr>
        <p:xfrm>
          <a:off x="2273300" y="4216400"/>
          <a:ext cx="7556500" cy="1727200"/>
        </p:xfrm>
        <a:graphic>
          <a:graphicData uri="http://schemas.openxmlformats.org/presentationml/2006/ole">
            <mc:AlternateContent xmlns:mc="http://schemas.openxmlformats.org/markup-compatibility/2006">
              <mc:Choice xmlns:v="urn:schemas-microsoft-com:vml" Requires="v">
                <p:oleObj spid="_x0000_s3082" name="Visio" r:id="rId4" imgW="9083421" imgH="2151888" progId="">
                  <p:embed/>
                </p:oleObj>
              </mc:Choice>
              <mc:Fallback>
                <p:oleObj name="Visio" r:id="rId4" imgW="9083421" imgH="2151888" progId="">
                  <p:embed/>
                  <p:pic>
                    <p:nvPicPr>
                      <p:cNvPr id="9230" name="Object 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300" y="4216400"/>
                        <a:ext cx="7556500" cy="172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1438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Necesidad</a:t>
            </a:r>
          </a:p>
        </p:txBody>
      </p:sp>
      <p:sp>
        <p:nvSpPr>
          <p:cNvPr id="3" name="Marcador de contenido 2"/>
          <p:cNvSpPr>
            <a:spLocks noGrp="1"/>
          </p:cNvSpPr>
          <p:nvPr>
            <p:ph idx="1"/>
          </p:nvPr>
        </p:nvSpPr>
        <p:spPr>
          <a:xfrm>
            <a:off x="581192" y="2250995"/>
            <a:ext cx="11029615" cy="1768652"/>
          </a:xfrm>
        </p:spPr>
        <p:txBody>
          <a:bodyPr>
            <a:normAutofit fontScale="92500" lnSpcReduction="20000"/>
          </a:bodyPr>
          <a:lstStyle/>
          <a:p>
            <a:r>
              <a:rPr lang="es-MX" b="1" dirty="0"/>
              <a:t>Proteger</a:t>
            </a:r>
            <a:r>
              <a:rPr lang="es-MX" dirty="0"/>
              <a:t> los activos de una organización</a:t>
            </a:r>
          </a:p>
          <a:p>
            <a:r>
              <a:rPr lang="es-MX" b="1" dirty="0"/>
              <a:t>Alertar</a:t>
            </a:r>
            <a:r>
              <a:rPr lang="es-MX" dirty="0"/>
              <a:t> sobre potenciales incidentes de seguridad</a:t>
            </a:r>
          </a:p>
          <a:p>
            <a:r>
              <a:rPr lang="es-MX" b="1" dirty="0"/>
              <a:t>Analizar</a:t>
            </a:r>
            <a:r>
              <a:rPr lang="es-MX" dirty="0"/>
              <a:t> eventos que potencialmente podrían desencadenar en un potencial incidente </a:t>
            </a:r>
          </a:p>
          <a:p>
            <a:r>
              <a:rPr lang="es-MX" b="1" dirty="0"/>
              <a:t>Responder</a:t>
            </a:r>
            <a:r>
              <a:rPr lang="es-MX" dirty="0"/>
              <a:t> de manera </a:t>
            </a:r>
            <a:r>
              <a:rPr lang="es-MX" b="1" dirty="0"/>
              <a:t>efectiva</a:t>
            </a:r>
            <a:r>
              <a:rPr lang="es-MX" dirty="0"/>
              <a:t> cunado ocurre un incidente de seguridad</a:t>
            </a:r>
          </a:p>
          <a:p>
            <a:r>
              <a:rPr lang="es-MX" b="1" dirty="0"/>
              <a:t>Minimizar</a:t>
            </a:r>
            <a:r>
              <a:rPr lang="es-MX" dirty="0"/>
              <a:t> el costo y el tiempo de respuesta</a:t>
            </a:r>
          </a:p>
          <a:p>
            <a:endParaRPr lang="es-MX" dirty="0"/>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5" name="Imagen 4"/>
          <p:cNvPicPr>
            <a:picLocks noChangeAspect="1"/>
          </p:cNvPicPr>
          <p:nvPr/>
        </p:nvPicPr>
        <p:blipFill>
          <a:blip r:embed="rId3"/>
          <a:stretch>
            <a:fillRect/>
          </a:stretch>
        </p:blipFill>
        <p:spPr>
          <a:xfrm>
            <a:off x="581192" y="3929469"/>
            <a:ext cx="6030829" cy="2393870"/>
          </a:xfrm>
          <a:prstGeom prst="rect">
            <a:avLst/>
          </a:prstGeom>
        </p:spPr>
      </p:pic>
      <p:pic>
        <p:nvPicPr>
          <p:cNvPr id="6" name="Imagen 5"/>
          <p:cNvPicPr>
            <a:picLocks noChangeAspect="1"/>
          </p:cNvPicPr>
          <p:nvPr/>
        </p:nvPicPr>
        <p:blipFill>
          <a:blip r:embed="rId4"/>
          <a:stretch>
            <a:fillRect/>
          </a:stretch>
        </p:blipFill>
        <p:spPr>
          <a:xfrm>
            <a:off x="8628695" y="3135321"/>
            <a:ext cx="2982112" cy="3328037"/>
          </a:xfrm>
          <a:prstGeom prst="rect">
            <a:avLst/>
          </a:prstGeom>
        </p:spPr>
      </p:pic>
    </p:spTree>
    <p:extLst>
      <p:ext uri="{BB962C8B-B14F-4D97-AF65-F5344CB8AC3E}">
        <p14:creationId xmlns:p14="http://schemas.microsoft.com/office/powerpoint/2010/main" val="2461786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4"/>
          <p:cNvSpPr>
            <a:spLocks noGrp="1" noChangeArrowheads="1"/>
          </p:cNvSpPr>
          <p:nvPr>
            <p:ph type="title"/>
          </p:nvPr>
        </p:nvSpPr>
        <p:spPr/>
        <p:txBody>
          <a:bodyPr/>
          <a:lstStyle/>
          <a:p>
            <a:r>
              <a:rPr lang="es-MX"/>
              <a:t>Cambios de Emergencia</a:t>
            </a:r>
          </a:p>
        </p:txBody>
      </p:sp>
      <p:sp>
        <p:nvSpPr>
          <p:cNvPr id="290820" name="Rectangle 5"/>
          <p:cNvSpPr>
            <a:spLocks noGrp="1" noChangeArrowheads="1"/>
          </p:cNvSpPr>
          <p:nvPr>
            <p:ph idx="1"/>
          </p:nvPr>
        </p:nvSpPr>
        <p:spPr/>
        <p:txBody>
          <a:bodyPr>
            <a:normAutofit lnSpcReduction="10000"/>
          </a:bodyPr>
          <a:lstStyle/>
          <a:p>
            <a:pPr>
              <a:lnSpc>
                <a:spcPct val="90000"/>
              </a:lnSpc>
            </a:pPr>
            <a:r>
              <a:rPr lang="es-ES" dirty="0"/>
              <a:t>Los Cambios de Emergencia son peligrosos y propensos a errores, por lo que es recomendable mantenerlos a un número mínimo limitado</a:t>
            </a:r>
          </a:p>
          <a:p>
            <a:pPr>
              <a:lnSpc>
                <a:spcPct val="90000"/>
              </a:lnSpc>
            </a:pPr>
            <a:endParaRPr lang="es-ES" dirty="0"/>
          </a:p>
          <a:p>
            <a:pPr>
              <a:lnSpc>
                <a:spcPct val="90000"/>
              </a:lnSpc>
            </a:pPr>
            <a:r>
              <a:rPr lang="es-ES" dirty="0"/>
              <a:t>Los procedimientos de Cambios de Emergencia deben asegurar que el control no es sacrificado</a:t>
            </a:r>
          </a:p>
          <a:p>
            <a:pPr>
              <a:lnSpc>
                <a:spcPct val="90000"/>
              </a:lnSpc>
            </a:pPr>
            <a:endParaRPr lang="es-ES" dirty="0"/>
          </a:p>
          <a:p>
            <a:pPr>
              <a:lnSpc>
                <a:spcPct val="90000"/>
              </a:lnSpc>
            </a:pPr>
            <a:r>
              <a:rPr lang="es-ES" dirty="0"/>
              <a:t>Gestión de Cambios debe asegurar que las necesidades del negocio mantienen la prioridad, cuando más de un intento es realizado</a:t>
            </a:r>
          </a:p>
          <a:p>
            <a:pPr>
              <a:lnSpc>
                <a:spcPct val="90000"/>
              </a:lnSpc>
            </a:pPr>
            <a:endParaRPr lang="es-ES" dirty="0"/>
          </a:p>
          <a:p>
            <a:pPr>
              <a:lnSpc>
                <a:spcPct val="90000"/>
              </a:lnSpc>
            </a:pPr>
            <a:r>
              <a:rPr lang="es-ES" dirty="0"/>
              <a:t>Garantizar que la documentación esté completa</a:t>
            </a:r>
          </a:p>
          <a:p>
            <a:pPr>
              <a:lnSpc>
                <a:spcPct val="90000"/>
              </a:lnSpc>
            </a:pPr>
            <a:endParaRPr lang="es-ES" dirty="0"/>
          </a:p>
          <a:p>
            <a:pPr>
              <a:lnSpc>
                <a:spcPct val="90000"/>
              </a:lnSpc>
            </a:pPr>
            <a:r>
              <a:rPr lang="es-ES" dirty="0"/>
              <a:t>El CAB de Emergencia (ECAB) puede ser llamado para ayudar al Gestor de Cambios en la evaluación y aprobación de los cambios de emergencia</a:t>
            </a:r>
            <a:endParaRPr lang="es-MX"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80</a:t>
            </a:fld>
            <a:endParaRPr lang="en-US" sz="1800" kern="0">
              <a:solidFill>
                <a:sysClr val="windowText" lastClr="000000"/>
              </a:solidFill>
            </a:endParaRPr>
          </a:p>
        </p:txBody>
      </p:sp>
    </p:spTree>
    <p:extLst>
      <p:ext uri="{BB962C8B-B14F-4D97-AF65-F5344CB8AC3E}">
        <p14:creationId xmlns:p14="http://schemas.microsoft.com/office/powerpoint/2010/main" val="3709317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2"/>
          <p:cNvSpPr>
            <a:spLocks noGrp="1" noChangeArrowheads="1"/>
          </p:cNvSpPr>
          <p:nvPr>
            <p:ph type="title"/>
          </p:nvPr>
        </p:nvSpPr>
        <p:spPr/>
        <p:txBody>
          <a:bodyPr/>
          <a:lstStyle/>
          <a:p>
            <a:r>
              <a:rPr lang="es-MX"/>
              <a:t>Modelos de Cambios</a:t>
            </a:r>
          </a:p>
        </p:txBody>
      </p:sp>
      <p:sp>
        <p:nvSpPr>
          <p:cNvPr id="134149" name="Rectangle 3"/>
          <p:cNvSpPr>
            <a:spLocks noGrp="1" noChangeArrowheads="1"/>
          </p:cNvSpPr>
          <p:nvPr>
            <p:ph idx="1"/>
          </p:nvPr>
        </p:nvSpPr>
        <p:spPr/>
        <p:txBody>
          <a:bodyPr>
            <a:normAutofit/>
          </a:bodyPr>
          <a:lstStyle/>
          <a:p>
            <a:r>
              <a:rPr lang="es-MX" sz="2400" dirty="0"/>
              <a:t>Un modelo de cambio es una forma pre-definida para hacer frente a determinados tipos de cambios como</a:t>
            </a:r>
          </a:p>
          <a:p>
            <a:pPr lvl="1"/>
            <a:r>
              <a:rPr lang="es-MX" sz="2000" dirty="0"/>
              <a:t>Cambios de emergencia</a:t>
            </a:r>
          </a:p>
          <a:p>
            <a:pPr lvl="1"/>
            <a:r>
              <a:rPr lang="es-MX" sz="2000" dirty="0"/>
              <a:t>Cambios estándar</a:t>
            </a:r>
          </a:p>
          <a:p>
            <a:pPr lvl="1"/>
            <a:r>
              <a:rPr lang="es-MX" sz="2000" dirty="0"/>
              <a:t>Cambios con necesidades específicas, ej. pruebas</a:t>
            </a:r>
          </a:p>
          <a:p>
            <a:r>
              <a:rPr lang="es-MX" sz="2400" dirty="0"/>
              <a:t>Modelos suelen incluir:</a:t>
            </a:r>
          </a:p>
          <a:p>
            <a:pPr lvl="1"/>
            <a:r>
              <a:rPr lang="es-MX" sz="2000" dirty="0"/>
              <a:t>Los pasos que se deben tomar para manejar el cambio, incluyendo problemas en el manejo y acontecimientos inesperados</a:t>
            </a:r>
          </a:p>
          <a:p>
            <a:pPr lvl="1"/>
            <a:r>
              <a:rPr lang="es-MX" sz="2000" dirty="0"/>
              <a:t>El orden cronológico en que se deben realizar éstos pasos, con cualquier dependencia o </a:t>
            </a:r>
            <a:r>
              <a:rPr lang="es-MX" sz="2000" dirty="0" err="1"/>
              <a:t>coprocesamiento</a:t>
            </a:r>
            <a:r>
              <a:rPr lang="es-MX" sz="2000" dirty="0"/>
              <a:t> definidos</a:t>
            </a:r>
          </a:p>
          <a:p>
            <a:pPr lvl="1"/>
            <a:r>
              <a:rPr lang="es-MX" sz="2000" dirty="0"/>
              <a:t>Responsabilidades - quién debe hacer qué</a:t>
            </a:r>
          </a:p>
          <a:p>
            <a:pPr lvl="1"/>
            <a:r>
              <a:rPr lang="es-MX" sz="2000" dirty="0"/>
              <a:t>Los plazos y umbrales para la realización de las acciones</a:t>
            </a:r>
          </a:p>
          <a:p>
            <a:pPr lvl="1"/>
            <a:r>
              <a:rPr lang="es-MX" sz="2000" dirty="0"/>
              <a:t>Procedimientos de escalamiento, contactos y calendarios</a:t>
            </a:r>
            <a:endParaRPr lang="es-MX" sz="1600"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81</a:t>
            </a:fld>
            <a:endParaRPr lang="en-US" sz="1800" kern="0">
              <a:solidFill>
                <a:sysClr val="windowText" lastClr="000000"/>
              </a:solidFill>
            </a:endParaRPr>
          </a:p>
        </p:txBody>
      </p:sp>
    </p:spTree>
    <p:extLst>
      <p:ext uri="{BB962C8B-B14F-4D97-AF65-F5344CB8AC3E}">
        <p14:creationId xmlns:p14="http://schemas.microsoft.com/office/powerpoint/2010/main" val="1105535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Rectangle 2"/>
          <p:cNvSpPr>
            <a:spLocks noGrp="1" noChangeArrowheads="1"/>
          </p:cNvSpPr>
          <p:nvPr>
            <p:ph type="title"/>
          </p:nvPr>
        </p:nvSpPr>
        <p:spPr/>
        <p:txBody>
          <a:bodyPr/>
          <a:lstStyle/>
          <a:p>
            <a:r>
              <a:rPr lang="es-MX" dirty="0"/>
              <a:t>Remediación del Cambio</a:t>
            </a:r>
          </a:p>
        </p:txBody>
      </p:sp>
      <p:sp>
        <p:nvSpPr>
          <p:cNvPr id="294916" name="Rectangle 3"/>
          <p:cNvSpPr>
            <a:spLocks noGrp="1" noChangeArrowheads="1"/>
          </p:cNvSpPr>
          <p:nvPr>
            <p:ph idx="1"/>
          </p:nvPr>
        </p:nvSpPr>
        <p:spPr/>
        <p:txBody>
          <a:bodyPr>
            <a:normAutofit/>
          </a:bodyPr>
          <a:lstStyle/>
          <a:p>
            <a:r>
              <a:rPr lang="es-MX" sz="2000" dirty="0"/>
              <a:t>Son las medidas adoptadas para recuperarse después de un cambio o liberación no exitoso/a. </a:t>
            </a:r>
          </a:p>
          <a:p>
            <a:r>
              <a:rPr lang="es-MX" sz="2000" dirty="0"/>
              <a:t>Los cambios no deben autorizarse hasta las opciones de remediación apropiadas han sido identificadas, acordadas, probadas y documentadas</a:t>
            </a:r>
          </a:p>
          <a:p>
            <a:r>
              <a:rPr lang="es-MX" sz="2000" dirty="0"/>
              <a:t>Las opciones incluyen:</a:t>
            </a:r>
          </a:p>
          <a:p>
            <a:pPr lvl="1"/>
            <a:r>
              <a:rPr lang="es-MX" sz="2000" dirty="0"/>
              <a:t>Regreso a un estado de línea base utilizando un plan de retorno</a:t>
            </a:r>
          </a:p>
          <a:p>
            <a:pPr lvl="1"/>
            <a:r>
              <a:rPr lang="es-MX" sz="2000" dirty="0"/>
              <a:t>Volver a trabajar el cambio o la aplicación de otro cambio si el cambio original fuera irreversible</a:t>
            </a:r>
          </a:p>
          <a:p>
            <a:pPr lvl="1"/>
            <a:r>
              <a:rPr lang="es-MX" sz="2000" dirty="0"/>
              <a:t>En condiciones severas, puede ser necesario invocar el plan de continuidad de negocio</a:t>
            </a:r>
          </a:p>
          <a:p>
            <a:r>
              <a:rPr lang="es-MX" sz="2000" dirty="0"/>
              <a:t>Si ocurre la remediación, la revisión del cambio debe considerar el próximo curso de acción a seguir</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82</a:t>
            </a:fld>
            <a:endParaRPr lang="en-US" sz="1800" kern="0">
              <a:solidFill>
                <a:sysClr val="windowText" lastClr="000000"/>
              </a:solidFill>
            </a:endParaRPr>
          </a:p>
        </p:txBody>
      </p:sp>
    </p:spTree>
    <p:extLst>
      <p:ext uri="{BB962C8B-B14F-4D97-AF65-F5344CB8AC3E}">
        <p14:creationId xmlns:p14="http://schemas.microsoft.com/office/powerpoint/2010/main" val="1115292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2"/>
          <p:cNvSpPr>
            <a:spLocks noGrp="1" noChangeArrowheads="1"/>
          </p:cNvSpPr>
          <p:nvPr>
            <p:ph type="title"/>
          </p:nvPr>
        </p:nvSpPr>
        <p:spPr/>
        <p:txBody>
          <a:bodyPr/>
          <a:lstStyle/>
          <a:p>
            <a:r>
              <a:rPr lang="es-MX"/>
              <a:t>Resumen de la Gestión de Cambios</a:t>
            </a:r>
          </a:p>
        </p:txBody>
      </p:sp>
      <p:sp>
        <p:nvSpPr>
          <p:cNvPr id="296964" name="Rectangle 3"/>
          <p:cNvSpPr>
            <a:spLocks noGrp="1" noChangeArrowheads="1"/>
          </p:cNvSpPr>
          <p:nvPr>
            <p:ph idx="1"/>
          </p:nvPr>
        </p:nvSpPr>
        <p:spPr/>
        <p:txBody>
          <a:bodyPr>
            <a:normAutofit/>
          </a:bodyPr>
          <a:lstStyle/>
          <a:p>
            <a:pPr>
              <a:lnSpc>
                <a:spcPct val="90000"/>
              </a:lnSpc>
            </a:pPr>
            <a:r>
              <a:rPr lang="es-MX" sz="2400" dirty="0"/>
              <a:t>El propósito de la Gestión del cambio es controlar el ciclo de vida de todos los cambios, lo que permite que los cambios benéficos se realicen con una interrupción mínima a los servicios de TI</a:t>
            </a:r>
          </a:p>
          <a:p>
            <a:pPr>
              <a:lnSpc>
                <a:spcPct val="90000"/>
              </a:lnSpc>
            </a:pPr>
            <a:r>
              <a:rPr lang="es-MX" sz="2400" dirty="0"/>
              <a:t>La Gestión de cambios incluye los conceptos de</a:t>
            </a:r>
          </a:p>
          <a:p>
            <a:pPr lvl="1">
              <a:lnSpc>
                <a:spcPct val="90000"/>
              </a:lnSpc>
            </a:pPr>
            <a:r>
              <a:rPr lang="es-MX" dirty="0"/>
              <a:t>Tipos de solicitud de cambio y las propuestas de cambio</a:t>
            </a:r>
          </a:p>
          <a:p>
            <a:pPr lvl="1">
              <a:lnSpc>
                <a:spcPct val="90000"/>
              </a:lnSpc>
            </a:pPr>
            <a:r>
              <a:rPr lang="es-MX" dirty="0"/>
              <a:t>Cambios a los  tipos de servicios y a los modelos de cambio</a:t>
            </a:r>
          </a:p>
          <a:p>
            <a:pPr lvl="1">
              <a:lnSpc>
                <a:spcPct val="90000"/>
              </a:lnSpc>
            </a:pPr>
            <a:r>
              <a:rPr lang="es-MX" dirty="0"/>
              <a:t>El CAB y el ECAB</a:t>
            </a:r>
          </a:p>
          <a:p>
            <a:pPr lvl="1">
              <a:lnSpc>
                <a:spcPct val="90000"/>
              </a:lnSpc>
            </a:pPr>
            <a:r>
              <a:rPr lang="es-MX" dirty="0"/>
              <a:t>Planeación de la remediación</a:t>
            </a:r>
          </a:p>
          <a:p>
            <a:pPr>
              <a:lnSpc>
                <a:spcPct val="90000"/>
              </a:lnSpc>
            </a:pPr>
            <a:r>
              <a:rPr lang="es-MX" sz="2400" dirty="0"/>
              <a:t>La Gestión del cambios también debe asegurarse de que los cambios son registrados y evaluados, y que los cambios autorizados se prioricen, planeen, prueben, implementen, documenten y revisen ​​de una manera controlada.</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83</a:t>
            </a:fld>
            <a:endParaRPr lang="en-US" sz="1800" kern="0">
              <a:solidFill>
                <a:sysClr val="windowText" lastClr="000000"/>
              </a:solidFill>
            </a:endParaRPr>
          </a:p>
        </p:txBody>
      </p:sp>
    </p:spTree>
    <p:extLst>
      <p:ext uri="{BB962C8B-B14F-4D97-AF65-F5344CB8AC3E}">
        <p14:creationId xmlns:p14="http://schemas.microsoft.com/office/powerpoint/2010/main" val="9868118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2"/>
          <p:cNvSpPr>
            <a:spLocks noGrp="1" noChangeArrowheads="1"/>
          </p:cNvSpPr>
          <p:nvPr>
            <p:ph type="title"/>
          </p:nvPr>
        </p:nvSpPr>
        <p:spPr/>
        <p:txBody>
          <a:bodyPr/>
          <a:lstStyle/>
          <a:p>
            <a:r>
              <a:rPr lang="es-MX" dirty="0"/>
              <a:t>La Importancia de una buena Comunicación</a:t>
            </a:r>
          </a:p>
        </p:txBody>
      </p:sp>
      <p:sp>
        <p:nvSpPr>
          <p:cNvPr id="349188" name="Rectangle 3"/>
          <p:cNvSpPr>
            <a:spLocks noGrp="1" noChangeArrowheads="1"/>
          </p:cNvSpPr>
          <p:nvPr>
            <p:ph idx="1"/>
          </p:nvPr>
        </p:nvSpPr>
        <p:spPr/>
        <p:txBody>
          <a:bodyPr/>
          <a:lstStyle/>
          <a:p>
            <a:r>
              <a:rPr lang="es-MX" sz="2400"/>
              <a:t>La operación de servicios depende de:</a:t>
            </a:r>
          </a:p>
          <a:p>
            <a:pPr lvl="1"/>
            <a:r>
              <a:rPr lang="es-MX" sz="2000"/>
              <a:t>Comunicación de la operación rutinaria</a:t>
            </a:r>
          </a:p>
          <a:p>
            <a:pPr lvl="1"/>
            <a:r>
              <a:rPr lang="es-MX" sz="2000"/>
              <a:t>Comunicación entre el personal de los turnos</a:t>
            </a:r>
          </a:p>
          <a:p>
            <a:pPr lvl="1"/>
            <a:r>
              <a:rPr lang="es-MX" sz="2000"/>
              <a:t>Reportes del rendimiento</a:t>
            </a:r>
          </a:p>
          <a:p>
            <a:pPr lvl="1"/>
            <a:r>
              <a:rPr lang="es-MX" sz="2000"/>
              <a:t>Comunicación relativa a proyectos, cambios, excepciones y emergencias</a:t>
            </a:r>
          </a:p>
          <a:p>
            <a:pPr lvl="1"/>
            <a:r>
              <a:rPr lang="es-MX" sz="2000"/>
              <a:t>Entrenamiento de procesos nuevos o personalizados y el diseño de los servicios</a:t>
            </a:r>
          </a:p>
          <a:p>
            <a:pPr lvl="1"/>
            <a:r>
              <a:rPr lang="es-MX" sz="2000"/>
              <a:t>Comunicación global</a:t>
            </a:r>
          </a:p>
          <a:p>
            <a:pPr lvl="1"/>
            <a:r>
              <a:rPr lang="es-MX" sz="2000"/>
              <a:t>Comunicación con los clientes y usuarios</a:t>
            </a:r>
          </a:p>
          <a:p>
            <a:r>
              <a:rPr lang="es-MX" sz="2400"/>
              <a:t>Una política de comunicación debe garantizar la consistencia  y la efectividad de toda la comunicación </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84</a:t>
            </a:fld>
            <a:endParaRPr lang="en-US" sz="1800" kern="0">
              <a:solidFill>
                <a:sysClr val="windowText" lastClr="000000"/>
              </a:solidFill>
            </a:endParaRPr>
          </a:p>
        </p:txBody>
      </p:sp>
    </p:spTree>
    <p:extLst>
      <p:ext uri="{BB962C8B-B14F-4D97-AF65-F5344CB8AC3E}">
        <p14:creationId xmlns:p14="http://schemas.microsoft.com/office/powerpoint/2010/main" val="3150090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3" name="Rectangle 4"/>
          <p:cNvSpPr>
            <a:spLocks noGrp="1" noChangeArrowheads="1"/>
          </p:cNvSpPr>
          <p:nvPr>
            <p:ph type="title"/>
          </p:nvPr>
        </p:nvSpPr>
        <p:spPr/>
        <p:txBody>
          <a:bodyPr/>
          <a:lstStyle/>
          <a:p>
            <a:r>
              <a:rPr lang="es-MX"/>
              <a:t>Objetivos para la Gestión de Incidentes</a:t>
            </a:r>
          </a:p>
        </p:txBody>
      </p:sp>
      <p:sp>
        <p:nvSpPr>
          <p:cNvPr id="378884" name="Rectangle 5"/>
          <p:cNvSpPr>
            <a:spLocks noGrp="1" noChangeArrowheads="1"/>
          </p:cNvSpPr>
          <p:nvPr>
            <p:ph idx="1"/>
          </p:nvPr>
        </p:nvSpPr>
        <p:spPr/>
        <p:txBody>
          <a:bodyPr>
            <a:normAutofit/>
          </a:bodyPr>
          <a:lstStyle/>
          <a:p>
            <a:pPr algn="just">
              <a:lnSpc>
                <a:spcPct val="80000"/>
              </a:lnSpc>
            </a:pPr>
            <a:r>
              <a:rPr lang="es-MX" sz="1800" b="1" dirty="0"/>
              <a:t>Incidente</a:t>
            </a:r>
          </a:p>
          <a:p>
            <a:pPr lvl="1" algn="just">
              <a:lnSpc>
                <a:spcPct val="80000"/>
              </a:lnSpc>
            </a:pPr>
            <a:r>
              <a:rPr lang="es-MX" dirty="0"/>
              <a:t>Una interrupción no planeada a un servicio de TI o la reducción en la calidad de un servicio de TI</a:t>
            </a:r>
          </a:p>
          <a:p>
            <a:pPr lvl="1" algn="just">
              <a:lnSpc>
                <a:spcPct val="80000"/>
              </a:lnSpc>
            </a:pPr>
            <a:r>
              <a:rPr lang="es-MX" dirty="0"/>
              <a:t>Fallas de un CI que aún no impacta un servicio  </a:t>
            </a:r>
          </a:p>
          <a:p>
            <a:pPr algn="just"/>
            <a:r>
              <a:rPr lang="es-MX" sz="1800" b="1" dirty="0"/>
              <a:t>Objetivos</a:t>
            </a:r>
          </a:p>
          <a:p>
            <a:pPr lvl="1" algn="just"/>
            <a:r>
              <a:rPr lang="es-MX" dirty="0"/>
              <a:t>Asegurar que los métodos y procedimientos estandarizados se utilizan para: dar respuesta eficaz y rápida, hacer el análisis, documentar y gestionar continuamente los reportes de incidentes</a:t>
            </a:r>
          </a:p>
          <a:p>
            <a:pPr lvl="1" algn="just"/>
            <a:r>
              <a:rPr lang="es-MX" dirty="0"/>
              <a:t>Aumentar la visibilidad y la comunicación de los incidentes al negocio y personal de soporte</a:t>
            </a:r>
          </a:p>
          <a:p>
            <a:pPr lvl="1" algn="just"/>
            <a:r>
              <a:rPr lang="es-MX" dirty="0"/>
              <a:t>Mejorar la percepción del negocio hacia TI mediante el uso de un enfoque profesional para resolver con rapidez y comunicar incidentes que se susciten</a:t>
            </a:r>
          </a:p>
          <a:p>
            <a:pPr lvl="1" algn="just"/>
            <a:r>
              <a:rPr lang="es-MX" dirty="0"/>
              <a:t>Alinear las actividades de Gestión de incidentes y las prioridades con las de la empresa</a:t>
            </a:r>
          </a:p>
          <a:p>
            <a:pPr lvl="1" algn="just"/>
            <a:r>
              <a:rPr lang="es-MX" dirty="0"/>
              <a:t>Mantener la satisfacción del usuario con la calidad de los servicios de TI</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85</a:t>
            </a:fld>
            <a:endParaRPr lang="en-US" sz="1800" kern="0">
              <a:solidFill>
                <a:sysClr val="windowText" lastClr="000000"/>
              </a:solidFill>
            </a:endParaRPr>
          </a:p>
        </p:txBody>
      </p:sp>
    </p:spTree>
    <p:extLst>
      <p:ext uri="{BB962C8B-B14F-4D97-AF65-F5344CB8AC3E}">
        <p14:creationId xmlns:p14="http://schemas.microsoft.com/office/powerpoint/2010/main" val="1671240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1" name="Rectangle 2"/>
          <p:cNvSpPr>
            <a:spLocks noGrp="1" noChangeArrowheads="1"/>
          </p:cNvSpPr>
          <p:nvPr>
            <p:ph type="title"/>
          </p:nvPr>
        </p:nvSpPr>
        <p:spPr/>
        <p:txBody>
          <a:bodyPr/>
          <a:lstStyle/>
          <a:p>
            <a:pPr eaLnBrk="1" hangingPunct="1"/>
            <a:r>
              <a:rPr lang="es-MX"/>
              <a:t>Alcance</a:t>
            </a:r>
          </a:p>
        </p:txBody>
      </p:sp>
      <p:sp>
        <p:nvSpPr>
          <p:cNvPr id="380932" name="Rectangle 3"/>
          <p:cNvSpPr>
            <a:spLocks noGrp="1" noChangeArrowheads="1"/>
          </p:cNvSpPr>
          <p:nvPr>
            <p:ph idx="1"/>
          </p:nvPr>
        </p:nvSpPr>
        <p:spPr/>
        <p:txBody>
          <a:bodyPr/>
          <a:lstStyle/>
          <a:p>
            <a:r>
              <a:rPr lang="es-ES" sz="2400" dirty="0"/>
              <a:t>La Gestión de Incidentes incluye cualquier evento que afecte la interrupción o posible interrupción de un servicio</a:t>
            </a:r>
          </a:p>
          <a:p>
            <a:endParaRPr lang="es-ES" sz="2400" dirty="0"/>
          </a:p>
          <a:p>
            <a:pPr algn="just"/>
            <a:r>
              <a:rPr lang="es-ES" sz="2400" dirty="0"/>
              <a:t>Los Incidentes pueden ser:</a:t>
            </a:r>
          </a:p>
          <a:p>
            <a:pPr lvl="1" algn="just"/>
            <a:r>
              <a:rPr lang="es-ES" dirty="0"/>
              <a:t>Comunicados directamente por los usuarios a través de la Mesa de Servicios</a:t>
            </a:r>
          </a:p>
          <a:p>
            <a:pPr lvl="1" algn="just"/>
            <a:r>
              <a:rPr lang="es-ES" dirty="0"/>
              <a:t>Comunicados a través de una interfaz de Gestión de Eventos</a:t>
            </a:r>
          </a:p>
          <a:p>
            <a:pPr lvl="1" algn="just"/>
            <a:r>
              <a:rPr lang="es-ES" dirty="0"/>
              <a:t>Reportes y registros generados por el personal técnico</a:t>
            </a:r>
            <a:endParaRPr lang="es-MX" dirty="0"/>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86</a:t>
            </a:fld>
            <a:endParaRPr lang="en-US" sz="1800" kern="0">
              <a:solidFill>
                <a:sysClr val="windowText" lastClr="000000"/>
              </a:solidFill>
            </a:endParaRPr>
          </a:p>
        </p:txBody>
      </p:sp>
    </p:spTree>
    <p:extLst>
      <p:ext uri="{BB962C8B-B14F-4D97-AF65-F5344CB8AC3E}">
        <p14:creationId xmlns:p14="http://schemas.microsoft.com/office/powerpoint/2010/main" val="3804562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2"/>
          <p:cNvSpPr>
            <a:spLocks noGrp="1" noChangeArrowheads="1"/>
          </p:cNvSpPr>
          <p:nvPr>
            <p:ph type="title"/>
          </p:nvPr>
        </p:nvSpPr>
        <p:spPr/>
        <p:txBody>
          <a:bodyPr/>
          <a:lstStyle/>
          <a:p>
            <a:r>
              <a:rPr lang="es-MX"/>
              <a:t>Conceptos Gestión de Incidentes</a:t>
            </a:r>
          </a:p>
        </p:txBody>
      </p:sp>
      <p:sp>
        <p:nvSpPr>
          <p:cNvPr id="177157" name="Rectangle 3"/>
          <p:cNvSpPr>
            <a:spLocks noGrp="1" noChangeArrowheads="1"/>
          </p:cNvSpPr>
          <p:nvPr>
            <p:ph idx="1"/>
          </p:nvPr>
        </p:nvSpPr>
        <p:spPr/>
        <p:txBody>
          <a:bodyPr>
            <a:normAutofit/>
          </a:bodyPr>
          <a:lstStyle/>
          <a:p>
            <a:pPr>
              <a:lnSpc>
                <a:spcPct val="80000"/>
              </a:lnSpc>
            </a:pPr>
            <a:r>
              <a:rPr lang="es-MX" sz="1800" b="1" dirty="0"/>
              <a:t>Tiempos de </a:t>
            </a:r>
            <a:r>
              <a:rPr lang="es-MX" sz="1800" b="1" dirty="0" err="1"/>
              <a:t>escalación</a:t>
            </a:r>
            <a:endParaRPr lang="es-MX" sz="1800" b="1" dirty="0"/>
          </a:p>
          <a:p>
            <a:pPr lvl="1">
              <a:lnSpc>
                <a:spcPct val="80000"/>
              </a:lnSpc>
            </a:pPr>
            <a:r>
              <a:rPr lang="es-MX" dirty="0"/>
              <a:t>Deben ser acordadas para todas las etapas del manejo del Incidente dependiendo de la prioridad</a:t>
            </a:r>
          </a:p>
          <a:p>
            <a:pPr lvl="1">
              <a:lnSpc>
                <a:spcPct val="80000"/>
              </a:lnSpc>
            </a:pPr>
            <a:r>
              <a:rPr lang="es-MX" dirty="0"/>
              <a:t>La prioridad debería reflejar la urgencia e impacto del Incidente y ser mencionada dentro de los </a:t>
            </a:r>
            <a:r>
              <a:rPr lang="es-MX" dirty="0" err="1"/>
              <a:t>SLA´s</a:t>
            </a:r>
            <a:endParaRPr lang="es-MX" dirty="0"/>
          </a:p>
          <a:p>
            <a:pPr lvl="1">
              <a:lnSpc>
                <a:spcPct val="80000"/>
              </a:lnSpc>
            </a:pPr>
            <a:r>
              <a:rPr lang="es-MX" dirty="0"/>
              <a:t>Basarse en los objetivos de los </a:t>
            </a:r>
            <a:r>
              <a:rPr lang="es-MX" dirty="0" err="1"/>
              <a:t>SLA´s</a:t>
            </a:r>
            <a:r>
              <a:rPr lang="es-MX" dirty="0"/>
              <a:t> y utilizando los objetivos de los </a:t>
            </a:r>
            <a:r>
              <a:rPr lang="es-MX" dirty="0" err="1"/>
              <a:t>OLA´s</a:t>
            </a:r>
            <a:r>
              <a:rPr lang="es-MX" dirty="0"/>
              <a:t> y de los Contratos</a:t>
            </a:r>
          </a:p>
          <a:p>
            <a:pPr>
              <a:lnSpc>
                <a:spcPct val="80000"/>
              </a:lnSpc>
            </a:pPr>
            <a:r>
              <a:rPr lang="es-MX" sz="1800" b="1" dirty="0"/>
              <a:t>Modelo de Incidentes</a:t>
            </a:r>
          </a:p>
          <a:p>
            <a:pPr lvl="1">
              <a:lnSpc>
                <a:spcPct val="80000"/>
              </a:lnSpc>
            </a:pPr>
            <a:r>
              <a:rPr lang="es-MX" dirty="0"/>
              <a:t>Una forma predefinida de tratar los Incidentes “estándar” </a:t>
            </a:r>
          </a:p>
          <a:p>
            <a:pPr lvl="1">
              <a:lnSpc>
                <a:spcPct val="80000"/>
              </a:lnSpc>
            </a:pPr>
            <a:r>
              <a:rPr lang="es-MX" dirty="0"/>
              <a:t>Ayuda a asegurar la consistencia y puede facilitar la automatización de la respuesta</a:t>
            </a:r>
          </a:p>
          <a:p>
            <a:r>
              <a:rPr lang="es-MX" sz="1800" b="1" dirty="0"/>
              <a:t>El seguimiento del estado de un incidente</a:t>
            </a:r>
          </a:p>
          <a:p>
            <a:pPr lvl="1"/>
            <a:r>
              <a:rPr lang="es-MX" dirty="0"/>
              <a:t>Dentro del sistema de Gestión de incidentes, los códigos de estado puede estar relacionados con los incidentes para indicar dónde están en relación con el ciclo de vida</a:t>
            </a:r>
          </a:p>
          <a:p>
            <a:pPr lvl="1"/>
            <a:r>
              <a:rPr lang="es-MX" dirty="0"/>
              <a:t>Ejemplos de códigos de estado son los siguientes:</a:t>
            </a:r>
          </a:p>
          <a:p>
            <a:pPr lvl="2"/>
            <a:r>
              <a:rPr lang="es-MX" sz="1800" dirty="0"/>
              <a:t>Abierto, En progreso, Resuelto, Cerrado</a:t>
            </a:r>
          </a:p>
        </p:txBody>
      </p:sp>
      <p:sp>
        <p:nvSpPr>
          <p:cNvPr id="2" name="Slide Number Placeholder 1"/>
          <p:cNvSpPr>
            <a:spLocks noGrp="1"/>
          </p:cNvSpPr>
          <p:nvPr>
            <p:ph type="sldNum" sz="quarter" idx="12"/>
          </p:nvPr>
        </p:nvSpPr>
        <p:spPr/>
        <p:txBody>
          <a:bodyPr/>
          <a:lstStyle/>
          <a:p>
            <a:pPr defTabSz="914400"/>
            <a:fld id="{070070A3-7B34-4646-A042-1AE6A4468A6A}" type="slidenum">
              <a:rPr lang="es-MX" sz="1800" kern="0">
                <a:solidFill>
                  <a:sysClr val="windowText" lastClr="000000"/>
                </a:solidFill>
              </a:rPr>
              <a:pPr defTabSz="914400"/>
              <a:t>87</a:t>
            </a:fld>
            <a:endParaRPr lang="es-MX" sz="1800" kern="0">
              <a:solidFill>
                <a:sysClr val="windowText" lastClr="000000"/>
              </a:solidFill>
            </a:endParaRPr>
          </a:p>
        </p:txBody>
      </p:sp>
    </p:spTree>
    <p:extLst>
      <p:ext uri="{BB962C8B-B14F-4D97-AF65-F5344CB8AC3E}">
        <p14:creationId xmlns:p14="http://schemas.microsoft.com/office/powerpoint/2010/main" val="40872374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2"/>
          <p:cNvSpPr>
            <a:spLocks noGrp="1" noChangeArrowheads="1"/>
          </p:cNvSpPr>
          <p:nvPr>
            <p:ph type="title"/>
          </p:nvPr>
        </p:nvSpPr>
        <p:spPr/>
        <p:txBody>
          <a:bodyPr/>
          <a:lstStyle/>
          <a:p>
            <a:r>
              <a:rPr lang="es-MX"/>
              <a:t>Incidente Mayor</a:t>
            </a:r>
          </a:p>
        </p:txBody>
      </p:sp>
      <p:sp>
        <p:nvSpPr>
          <p:cNvPr id="385026" name="Rectangle 3"/>
          <p:cNvSpPr>
            <a:spLocks noGrp="1" noChangeArrowheads="1"/>
          </p:cNvSpPr>
          <p:nvPr>
            <p:ph idx="1"/>
          </p:nvPr>
        </p:nvSpPr>
        <p:spPr/>
        <p:txBody>
          <a:bodyPr>
            <a:normAutofit/>
          </a:bodyPr>
          <a:lstStyle/>
          <a:p>
            <a:pPr algn="just"/>
            <a:r>
              <a:rPr lang="es-ES" dirty="0"/>
              <a:t>Un incidente mayor  requiere un tiempo de resolución más corto y tiene una urgencia alta</a:t>
            </a:r>
          </a:p>
          <a:p>
            <a:pPr algn="just"/>
            <a:r>
              <a:rPr lang="es-ES" dirty="0"/>
              <a:t>La definición de “Mayor” debe ser acordada y mapeada en todo el proceso general de la priorización del Incidente</a:t>
            </a:r>
          </a:p>
          <a:p>
            <a:pPr algn="just"/>
            <a:r>
              <a:rPr lang="es-ES" dirty="0"/>
              <a:t>Puede requerir un personal dedicado para los Incidentes Mayores, bajo el liderazgo del Gestor de Incidentes</a:t>
            </a:r>
          </a:p>
          <a:p>
            <a:pPr algn="just"/>
            <a:r>
              <a:rPr lang="es-ES" dirty="0"/>
              <a:t>No debería desviar la atención del gestor de la Mesa de Servicio</a:t>
            </a:r>
            <a:r>
              <a:rPr lang="es-MX" dirty="0"/>
              <a:t> </a:t>
            </a:r>
          </a:p>
        </p:txBody>
      </p:sp>
      <p:sp>
        <p:nvSpPr>
          <p:cNvPr id="2" name="Slide Number Placeholder 1"/>
          <p:cNvSpPr>
            <a:spLocks noGrp="1"/>
          </p:cNvSpPr>
          <p:nvPr>
            <p:ph type="sldNum" sz="quarter" idx="12"/>
          </p:nvPr>
        </p:nvSpPr>
        <p:spPr/>
        <p:txBody>
          <a:bodyPr/>
          <a:lstStyle/>
          <a:p>
            <a:pPr defTabSz="914400"/>
            <a:fld id="{070070A3-7B34-4646-A042-1AE6A4468A6A}" type="slidenum">
              <a:rPr lang="en-US" sz="1800" kern="0">
                <a:solidFill>
                  <a:sysClr val="windowText" lastClr="000000"/>
                </a:solidFill>
              </a:rPr>
              <a:pPr defTabSz="914400"/>
              <a:t>88</a:t>
            </a:fld>
            <a:endParaRPr lang="en-US" sz="1800" kern="0">
              <a:solidFill>
                <a:sysClr val="windowText" lastClr="000000"/>
              </a:solidFill>
            </a:endParaRPr>
          </a:p>
        </p:txBody>
      </p:sp>
    </p:spTree>
    <p:extLst>
      <p:ext uri="{BB962C8B-B14F-4D97-AF65-F5344CB8AC3E}">
        <p14:creationId xmlns:p14="http://schemas.microsoft.com/office/powerpoint/2010/main" val="2737407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Rectangle 3"/>
          <p:cNvSpPr>
            <a:spLocks noGrp="1" noChangeArrowheads="1"/>
          </p:cNvSpPr>
          <p:nvPr>
            <p:ph type="title"/>
          </p:nvPr>
        </p:nvSpPr>
        <p:spPr>
          <a:xfrm>
            <a:off x="2152650" y="365127"/>
            <a:ext cx="7886700" cy="507999"/>
          </a:xfrm>
        </p:spPr>
        <p:txBody>
          <a:bodyPr>
            <a:normAutofit fontScale="90000"/>
          </a:bodyPr>
          <a:lstStyle/>
          <a:p>
            <a:r>
              <a:rPr lang="es-MX" dirty="0"/>
              <a:t>Proceso de Gestión de Incidentes</a:t>
            </a:r>
            <a:endParaRPr lang="es-MX" sz="2500" dirty="0"/>
          </a:p>
        </p:txBody>
      </p:sp>
      <p:sp>
        <p:nvSpPr>
          <p:cNvPr id="387097" name="Rectangle 25"/>
          <p:cNvSpPr>
            <a:spLocks noChangeArrowheads="1"/>
          </p:cNvSpPr>
          <p:nvPr/>
        </p:nvSpPr>
        <p:spPr bwMode="auto">
          <a:xfrm>
            <a:off x="7935914" y="5943601"/>
            <a:ext cx="2732087" cy="276999"/>
          </a:xfrm>
          <a:prstGeom prst="rect">
            <a:avLst/>
          </a:prstGeom>
          <a:noFill/>
          <a:ln w="9525">
            <a:noFill/>
            <a:miter lim="800000"/>
            <a:headEnd/>
            <a:tailEnd/>
          </a:ln>
        </p:spPr>
        <p:txBody>
          <a:bodyPr lIns="0" tIns="0" rIns="0" bIns="0">
            <a:spAutoFit/>
          </a:bodyPr>
          <a:lstStyle/>
          <a:p>
            <a:pPr defTabSz="914400"/>
            <a:r>
              <a:rPr lang="en-GB" sz="900" kern="0" dirty="0">
                <a:solidFill>
                  <a:sysClr val="windowText" lastClr="000000"/>
                </a:solidFill>
              </a:rPr>
              <a:t>Copyright © AXELOS Limited 2011 </a:t>
            </a:r>
          </a:p>
          <a:p>
            <a:pPr defTabSz="914400"/>
            <a:r>
              <a:rPr lang="en-GB" sz="900" kern="0" dirty="0">
                <a:solidFill>
                  <a:sysClr val="windowText" lastClr="000000"/>
                </a:solidFill>
              </a:rPr>
              <a:t>Reproduced under licence from AXELOS</a:t>
            </a:r>
            <a:endParaRPr lang="en-US" sz="900" kern="0" dirty="0">
              <a:solidFill>
                <a:sysClr val="windowText" lastClr="000000"/>
              </a:solidFill>
            </a:endParaRPr>
          </a:p>
        </p:txBody>
      </p:sp>
      <p:sp>
        <p:nvSpPr>
          <p:cNvPr id="27" name="Text Box 24"/>
          <p:cNvSpPr txBox="1">
            <a:spLocks noChangeArrowheads="1"/>
          </p:cNvSpPr>
          <p:nvPr/>
        </p:nvSpPr>
        <p:spPr bwMode="auto">
          <a:xfrm>
            <a:off x="7951788" y="2273300"/>
            <a:ext cx="2246312" cy="1600200"/>
          </a:xfrm>
          <a:prstGeom prst="rect">
            <a:avLst/>
          </a:prstGeom>
          <a:noFill/>
          <a:ln w="9525">
            <a:noFill/>
            <a:miter lim="800000"/>
            <a:headEnd/>
            <a:tailEnd/>
          </a:ln>
        </p:spPr>
        <p:txBody>
          <a:bodyPr/>
          <a:lstStyle/>
          <a:p>
            <a:pPr defTabSz="914400"/>
            <a:r>
              <a:rPr lang="es-MX" sz="1600" kern="0" dirty="0">
                <a:solidFill>
                  <a:sysClr val="windowText" lastClr="000000"/>
                </a:solidFill>
              </a:rPr>
              <a:t>Nota: El proceso puede incluir un vínculo a Cumplimiento de Requerimientos si un incidente genera un Requerimiento</a:t>
            </a:r>
          </a:p>
        </p:txBody>
      </p:sp>
      <p:sp>
        <p:nvSpPr>
          <p:cNvPr id="29" name="Line 2"/>
          <p:cNvSpPr>
            <a:spLocks noChangeShapeType="1"/>
          </p:cNvSpPr>
          <p:nvPr/>
        </p:nvSpPr>
        <p:spPr bwMode="auto">
          <a:xfrm>
            <a:off x="5994400" y="1905000"/>
            <a:ext cx="1588" cy="3246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endParaRPr lang="es-MX" kern="0">
              <a:solidFill>
                <a:sysClr val="windowText" lastClr="000000"/>
              </a:solidFill>
            </a:endParaRPr>
          </a:p>
        </p:txBody>
      </p:sp>
      <p:sp>
        <p:nvSpPr>
          <p:cNvPr id="30" name="AutoShape 5"/>
          <p:cNvSpPr>
            <a:spLocks noChangeArrowheads="1"/>
          </p:cNvSpPr>
          <p:nvPr/>
        </p:nvSpPr>
        <p:spPr bwMode="auto">
          <a:xfrm>
            <a:off x="2438400" y="1066800"/>
            <a:ext cx="1231900" cy="660400"/>
          </a:xfrm>
          <a:prstGeom prst="flowChartInputOutput">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200" kern="0" dirty="0">
                <a:solidFill>
                  <a:sysClr val="windowText" lastClr="000000"/>
                </a:solidFill>
              </a:rPr>
              <a:t>Gestión de eventos</a:t>
            </a:r>
          </a:p>
        </p:txBody>
      </p:sp>
      <p:sp>
        <p:nvSpPr>
          <p:cNvPr id="31" name="AutoShape 6"/>
          <p:cNvSpPr>
            <a:spLocks noChangeArrowheads="1"/>
          </p:cNvSpPr>
          <p:nvPr/>
        </p:nvSpPr>
        <p:spPr bwMode="auto">
          <a:xfrm>
            <a:off x="4270375" y="1079500"/>
            <a:ext cx="1231900" cy="660400"/>
          </a:xfrm>
          <a:prstGeom prst="flowChartInputOutput">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200" kern="0">
                <a:solidFill>
                  <a:sysClr val="windowText" lastClr="000000"/>
                </a:solidFill>
              </a:rPr>
              <a:t>Interfaz</a:t>
            </a:r>
          </a:p>
          <a:p>
            <a:pPr algn="ctr" defTabSz="914400"/>
            <a:r>
              <a:rPr lang="es-MX" sz="1200" kern="0">
                <a:solidFill>
                  <a:sysClr val="windowText" lastClr="000000"/>
                </a:solidFill>
              </a:rPr>
              <a:t>Web</a:t>
            </a:r>
          </a:p>
        </p:txBody>
      </p:sp>
      <p:sp>
        <p:nvSpPr>
          <p:cNvPr id="32" name="AutoShape 7"/>
          <p:cNvSpPr>
            <a:spLocks noChangeArrowheads="1"/>
          </p:cNvSpPr>
          <p:nvPr/>
        </p:nvSpPr>
        <p:spPr bwMode="auto">
          <a:xfrm>
            <a:off x="6096000" y="1079500"/>
            <a:ext cx="1440160" cy="660400"/>
          </a:xfrm>
          <a:prstGeom prst="flowChartInputOutput">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a:r>
              <a:rPr lang="es-MX" sz="1200" kern="0">
                <a:solidFill>
                  <a:sysClr val="windowText" lastClr="000000"/>
                </a:solidFill>
              </a:rPr>
              <a:t>Llamada de usuario</a:t>
            </a:r>
          </a:p>
        </p:txBody>
      </p:sp>
      <p:sp>
        <p:nvSpPr>
          <p:cNvPr id="33" name="AutoShape 9"/>
          <p:cNvSpPr>
            <a:spLocks noChangeArrowheads="1"/>
          </p:cNvSpPr>
          <p:nvPr/>
        </p:nvSpPr>
        <p:spPr bwMode="auto">
          <a:xfrm>
            <a:off x="5372100" y="2019300"/>
            <a:ext cx="1257300" cy="533400"/>
          </a:xfrm>
          <a:prstGeom prst="flowChartProcess">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200" kern="0">
                <a:solidFill>
                  <a:sysClr val="windowText" lastClr="000000"/>
                </a:solidFill>
              </a:rPr>
              <a:t>Identificación	</a:t>
            </a:r>
          </a:p>
        </p:txBody>
      </p:sp>
      <p:sp>
        <p:nvSpPr>
          <p:cNvPr id="34" name="AutoShape 10"/>
          <p:cNvSpPr>
            <a:spLocks noChangeArrowheads="1"/>
          </p:cNvSpPr>
          <p:nvPr/>
        </p:nvSpPr>
        <p:spPr bwMode="auto">
          <a:xfrm>
            <a:off x="5372100" y="2768600"/>
            <a:ext cx="1257300" cy="533400"/>
          </a:xfrm>
          <a:prstGeom prst="flowChartProcess">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200" kern="0">
                <a:solidFill>
                  <a:sysClr val="windowText" lastClr="000000"/>
                </a:solidFill>
              </a:rPr>
              <a:t>Registro</a:t>
            </a:r>
          </a:p>
        </p:txBody>
      </p:sp>
      <p:sp>
        <p:nvSpPr>
          <p:cNvPr id="35" name="AutoShape 11"/>
          <p:cNvSpPr>
            <a:spLocks noChangeArrowheads="1"/>
          </p:cNvSpPr>
          <p:nvPr/>
        </p:nvSpPr>
        <p:spPr bwMode="auto">
          <a:xfrm>
            <a:off x="5372100" y="3556000"/>
            <a:ext cx="1257300" cy="533400"/>
          </a:xfrm>
          <a:prstGeom prst="flowChartProcess">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200" kern="0">
                <a:solidFill>
                  <a:sysClr val="windowText" lastClr="000000"/>
                </a:solidFill>
              </a:rPr>
              <a:t>Categorización</a:t>
            </a:r>
          </a:p>
        </p:txBody>
      </p:sp>
      <p:sp>
        <p:nvSpPr>
          <p:cNvPr id="36" name="AutoShape 12"/>
          <p:cNvSpPr>
            <a:spLocks noChangeArrowheads="1"/>
          </p:cNvSpPr>
          <p:nvPr/>
        </p:nvSpPr>
        <p:spPr bwMode="auto">
          <a:xfrm>
            <a:off x="5372100" y="4343400"/>
            <a:ext cx="1257300" cy="533400"/>
          </a:xfrm>
          <a:prstGeom prst="flowChartProcess">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r>
              <a:rPr lang="es-MX" sz="1200" kern="0" dirty="0">
                <a:solidFill>
                  <a:sysClr val="windowText" lastClr="000000"/>
                </a:solidFill>
              </a:rPr>
              <a:t>Priorización</a:t>
            </a:r>
          </a:p>
        </p:txBody>
      </p:sp>
      <p:cxnSp>
        <p:nvCxnSpPr>
          <p:cNvPr id="37" name="AutoShape 13"/>
          <p:cNvCxnSpPr>
            <a:cxnSpLocks noChangeShapeType="1"/>
            <a:stCxn id="30" idx="3"/>
            <a:endCxn id="33" idx="0"/>
          </p:cNvCxnSpPr>
          <p:nvPr/>
        </p:nvCxnSpPr>
        <p:spPr bwMode="auto">
          <a:xfrm rot="16200000" flipH="1">
            <a:off x="4337844" y="337344"/>
            <a:ext cx="254000" cy="3071812"/>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4"/>
          <p:cNvCxnSpPr>
            <a:cxnSpLocks noChangeShapeType="1"/>
            <a:stCxn id="31" idx="3"/>
            <a:endCxn id="33" idx="0"/>
          </p:cNvCxnSpPr>
          <p:nvPr/>
        </p:nvCxnSpPr>
        <p:spPr bwMode="auto">
          <a:xfrm rot="16200000" flipH="1">
            <a:off x="5260182" y="1259682"/>
            <a:ext cx="241300" cy="1239837"/>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15"/>
          <p:cNvCxnSpPr>
            <a:cxnSpLocks noChangeShapeType="1"/>
            <a:stCxn id="32" idx="3"/>
            <a:endCxn id="33" idx="0"/>
          </p:cNvCxnSpPr>
          <p:nvPr/>
        </p:nvCxnSpPr>
        <p:spPr bwMode="auto">
          <a:xfrm rot="5400000">
            <a:off x="6196707" y="1543943"/>
            <a:ext cx="279400" cy="671314"/>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AutoShape 17"/>
          <p:cNvSpPr>
            <a:spLocks noChangeArrowheads="1"/>
          </p:cNvSpPr>
          <p:nvPr/>
        </p:nvSpPr>
        <p:spPr bwMode="auto">
          <a:xfrm>
            <a:off x="5435600" y="5143500"/>
            <a:ext cx="1104900" cy="723900"/>
          </a:xfrm>
          <a:prstGeom prst="flowChartDecision">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r>
              <a:rPr lang="en-GB" sz="1200" kern="0" dirty="0">
                <a:solidFill>
                  <a:sysClr val="windowText" lastClr="000000"/>
                </a:solidFill>
              </a:rPr>
              <a:t>Mayor?</a:t>
            </a:r>
          </a:p>
        </p:txBody>
      </p:sp>
      <p:sp>
        <p:nvSpPr>
          <p:cNvPr id="41" name="AutoShape 18"/>
          <p:cNvSpPr>
            <a:spLocks noChangeArrowheads="1"/>
          </p:cNvSpPr>
          <p:nvPr/>
        </p:nvSpPr>
        <p:spPr bwMode="auto">
          <a:xfrm>
            <a:off x="2844800" y="5207000"/>
            <a:ext cx="1562100" cy="584200"/>
          </a:xfrm>
          <a:prstGeom prst="flowChartPredefinedProcess">
            <a:avLst/>
          </a:prstGeom>
          <a:solidFill>
            <a:srgbClr val="FFCC99"/>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r>
              <a:rPr lang="es-MX" sz="1200" kern="0">
                <a:solidFill>
                  <a:sysClr val="windowText" lastClr="000000"/>
                </a:solidFill>
              </a:rPr>
              <a:t>Procedimiento </a:t>
            </a:r>
          </a:p>
          <a:p>
            <a:pPr algn="ctr" defTabSz="914400"/>
            <a:r>
              <a:rPr lang="es-MX" sz="1200" kern="0">
                <a:solidFill>
                  <a:sysClr val="windowText" lastClr="000000"/>
                </a:solidFill>
              </a:rPr>
              <a:t>Incidente Mayor</a:t>
            </a:r>
          </a:p>
        </p:txBody>
      </p:sp>
      <p:sp>
        <p:nvSpPr>
          <p:cNvPr id="42" name="Line 19"/>
          <p:cNvSpPr>
            <a:spLocks noChangeShapeType="1"/>
          </p:cNvSpPr>
          <p:nvPr/>
        </p:nvSpPr>
        <p:spPr bwMode="auto">
          <a:xfrm flipV="1">
            <a:off x="4432300" y="5499100"/>
            <a:ext cx="10033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914400"/>
            <a:endParaRPr lang="es-MX" kern="0">
              <a:solidFill>
                <a:sysClr val="windowText" lastClr="000000"/>
              </a:solidFill>
            </a:endParaRPr>
          </a:p>
        </p:txBody>
      </p:sp>
      <p:sp>
        <p:nvSpPr>
          <p:cNvPr id="43" name="Text Box 20"/>
          <p:cNvSpPr txBox="1">
            <a:spLocks noChangeArrowheads="1"/>
          </p:cNvSpPr>
          <p:nvPr/>
        </p:nvSpPr>
        <p:spPr bwMode="auto">
          <a:xfrm>
            <a:off x="4763124" y="5240339"/>
            <a:ext cx="330540" cy="27699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algn="ctr" eaLnBrk="0" fontAlgn="base" hangingPunct="0">
              <a:spcBef>
                <a:spcPct val="0"/>
              </a:spcBef>
              <a:spcAft>
                <a:spcPct val="0"/>
              </a:spcAft>
              <a:defRPr sz="1400" b="1">
                <a:solidFill>
                  <a:schemeClr val="tx1"/>
                </a:solidFill>
                <a:latin typeface="Arial" pitchFamily="34" charset="0"/>
              </a:defRPr>
            </a:lvl6pPr>
            <a:lvl7pPr marL="2971800" indent="-228600" algn="ctr" eaLnBrk="0" fontAlgn="base" hangingPunct="0">
              <a:spcBef>
                <a:spcPct val="0"/>
              </a:spcBef>
              <a:spcAft>
                <a:spcPct val="0"/>
              </a:spcAft>
              <a:defRPr sz="1400" b="1">
                <a:solidFill>
                  <a:schemeClr val="tx1"/>
                </a:solidFill>
                <a:latin typeface="Arial" pitchFamily="34" charset="0"/>
              </a:defRPr>
            </a:lvl7pPr>
            <a:lvl8pPr marL="3429000" indent="-228600" algn="ctr" eaLnBrk="0" fontAlgn="base" hangingPunct="0">
              <a:spcBef>
                <a:spcPct val="0"/>
              </a:spcBef>
              <a:spcAft>
                <a:spcPct val="0"/>
              </a:spcAft>
              <a:defRPr sz="1400" b="1">
                <a:solidFill>
                  <a:schemeClr val="tx1"/>
                </a:solidFill>
                <a:latin typeface="Arial" pitchFamily="34" charset="0"/>
              </a:defRPr>
            </a:lvl8pPr>
            <a:lvl9pPr marL="3886200" indent="-228600" algn="ctr" eaLnBrk="0" fontAlgn="base" hangingPunct="0">
              <a:spcBef>
                <a:spcPct val="0"/>
              </a:spcBef>
              <a:spcAft>
                <a:spcPct val="0"/>
              </a:spcAft>
              <a:defRPr sz="1400" b="1">
                <a:solidFill>
                  <a:schemeClr val="tx1"/>
                </a:solidFill>
                <a:latin typeface="Arial" pitchFamily="34" charset="0"/>
              </a:defRPr>
            </a:lvl9pPr>
          </a:lstStyle>
          <a:p>
            <a:pPr algn="ctr" defTabSz="914400" eaLnBrk="1" hangingPunct="1"/>
            <a:r>
              <a:rPr lang="en-GB" sz="1200" b="0" kern="0" dirty="0" err="1"/>
              <a:t>Sí</a:t>
            </a:r>
            <a:endParaRPr lang="en-GB" sz="1200" b="0" kern="0" dirty="0"/>
          </a:p>
        </p:txBody>
      </p:sp>
      <p:sp>
        <p:nvSpPr>
          <p:cNvPr id="44" name="Line 21"/>
          <p:cNvSpPr>
            <a:spLocks noChangeShapeType="1"/>
          </p:cNvSpPr>
          <p:nvPr/>
        </p:nvSpPr>
        <p:spPr bwMode="auto">
          <a:xfrm>
            <a:off x="5976938" y="5878514"/>
            <a:ext cx="4762" cy="17938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a:endParaRPr lang="es-MX" kern="0">
              <a:solidFill>
                <a:sysClr val="windowText" lastClr="000000"/>
              </a:solidFill>
            </a:endParaRPr>
          </a:p>
        </p:txBody>
      </p:sp>
      <p:sp>
        <p:nvSpPr>
          <p:cNvPr id="45" name="Text Box 22"/>
          <p:cNvSpPr txBox="1">
            <a:spLocks noChangeArrowheads="1"/>
          </p:cNvSpPr>
          <p:nvPr/>
        </p:nvSpPr>
        <p:spPr bwMode="auto">
          <a:xfrm>
            <a:off x="6175376" y="5799139"/>
            <a:ext cx="377825" cy="2746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algn="ctr" eaLnBrk="0" fontAlgn="base" hangingPunct="0">
              <a:spcBef>
                <a:spcPct val="0"/>
              </a:spcBef>
              <a:spcAft>
                <a:spcPct val="0"/>
              </a:spcAft>
              <a:defRPr sz="1400" b="1">
                <a:solidFill>
                  <a:schemeClr val="tx1"/>
                </a:solidFill>
                <a:latin typeface="Arial" pitchFamily="34" charset="0"/>
              </a:defRPr>
            </a:lvl6pPr>
            <a:lvl7pPr marL="2971800" indent="-228600" algn="ctr" eaLnBrk="0" fontAlgn="base" hangingPunct="0">
              <a:spcBef>
                <a:spcPct val="0"/>
              </a:spcBef>
              <a:spcAft>
                <a:spcPct val="0"/>
              </a:spcAft>
              <a:defRPr sz="1400" b="1">
                <a:solidFill>
                  <a:schemeClr val="tx1"/>
                </a:solidFill>
                <a:latin typeface="Arial" pitchFamily="34" charset="0"/>
              </a:defRPr>
            </a:lvl7pPr>
            <a:lvl8pPr marL="3429000" indent="-228600" algn="ctr" eaLnBrk="0" fontAlgn="base" hangingPunct="0">
              <a:spcBef>
                <a:spcPct val="0"/>
              </a:spcBef>
              <a:spcAft>
                <a:spcPct val="0"/>
              </a:spcAft>
              <a:defRPr sz="1400" b="1">
                <a:solidFill>
                  <a:schemeClr val="tx1"/>
                </a:solidFill>
                <a:latin typeface="Arial" pitchFamily="34" charset="0"/>
              </a:defRPr>
            </a:lvl8pPr>
            <a:lvl9pPr marL="3886200" indent="-228600" algn="ctr" eaLnBrk="0" fontAlgn="base" hangingPunct="0">
              <a:spcBef>
                <a:spcPct val="0"/>
              </a:spcBef>
              <a:spcAft>
                <a:spcPct val="0"/>
              </a:spcAft>
              <a:defRPr sz="1400" b="1">
                <a:solidFill>
                  <a:schemeClr val="tx1"/>
                </a:solidFill>
                <a:latin typeface="Arial" pitchFamily="34" charset="0"/>
              </a:defRPr>
            </a:lvl9pPr>
          </a:lstStyle>
          <a:p>
            <a:pPr defTabSz="914400" eaLnBrk="1" hangingPunct="1"/>
            <a:r>
              <a:rPr lang="en-GB" sz="1200" b="0" kern="0"/>
              <a:t>No</a:t>
            </a:r>
          </a:p>
        </p:txBody>
      </p:sp>
      <p:sp>
        <p:nvSpPr>
          <p:cNvPr id="46" name="AutoShape 23"/>
          <p:cNvSpPr>
            <a:spLocks noChangeArrowheads="1"/>
          </p:cNvSpPr>
          <p:nvPr/>
        </p:nvSpPr>
        <p:spPr bwMode="auto">
          <a:xfrm>
            <a:off x="5765800" y="6070600"/>
            <a:ext cx="431800" cy="342900"/>
          </a:xfrm>
          <a:prstGeom prst="flowChartConnector">
            <a:avLst/>
          </a:prstGeom>
          <a:solidFill>
            <a:srgbClr val="FFCC99"/>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r>
              <a:rPr lang="en-GB" sz="1200" kern="0">
                <a:solidFill>
                  <a:sysClr val="windowText" lastClr="000000"/>
                </a:solidFill>
              </a:rPr>
              <a:t>A</a:t>
            </a:r>
          </a:p>
        </p:txBody>
      </p:sp>
    </p:spTree>
    <p:extLst>
      <p:ext uri="{BB962C8B-B14F-4D97-AF65-F5344CB8AC3E}">
        <p14:creationId xmlns:p14="http://schemas.microsoft.com/office/powerpoint/2010/main" val="1458404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a:t>CSIRT</a:t>
            </a:r>
            <a:r>
              <a:rPr lang="es-MX" dirty="0"/>
              <a:t> Noticias</a:t>
            </a:r>
          </a:p>
        </p:txBody>
      </p:sp>
      <p:sp>
        <p:nvSpPr>
          <p:cNvPr id="4" name="Rectángulo 3"/>
          <p:cNvSpPr/>
          <p:nvPr/>
        </p:nvSpPr>
        <p:spPr>
          <a:xfrm>
            <a:off x="4909930" y="6323339"/>
            <a:ext cx="1543880" cy="397013"/>
          </a:xfrm>
          <a:prstGeom prst="rect">
            <a:avLst/>
          </a:prstGeom>
        </p:spPr>
        <p:txBody>
          <a:bodyPr wrap="square">
            <a:spAutoFit/>
          </a:bodyPr>
          <a:lstStyle/>
          <a:p>
            <a:pPr lvl="1"/>
            <a:r>
              <a:rPr lang="es-MX" sz="2000" dirty="0">
                <a:solidFill>
                  <a:schemeClr val="tx2"/>
                </a:solidFill>
              </a:rPr>
              <a:t>CSIRT</a:t>
            </a:r>
          </a:p>
        </p:txBody>
      </p:sp>
      <p:pic>
        <p:nvPicPr>
          <p:cNvPr id="6" name="Imagen 5"/>
          <p:cNvPicPr>
            <a:picLocks noChangeAspect="1"/>
          </p:cNvPicPr>
          <p:nvPr/>
        </p:nvPicPr>
        <p:blipFill>
          <a:blip r:embed="rId3"/>
          <a:stretch>
            <a:fillRect/>
          </a:stretch>
        </p:blipFill>
        <p:spPr>
          <a:xfrm>
            <a:off x="581192" y="1752537"/>
            <a:ext cx="4803121" cy="4534220"/>
          </a:xfrm>
          <a:prstGeom prst="rect">
            <a:avLst/>
          </a:prstGeom>
        </p:spPr>
      </p:pic>
      <p:pic>
        <p:nvPicPr>
          <p:cNvPr id="8" name="Imagen 7"/>
          <p:cNvPicPr>
            <a:picLocks noChangeAspect="1"/>
          </p:cNvPicPr>
          <p:nvPr/>
        </p:nvPicPr>
        <p:blipFill>
          <a:blip r:embed="rId4"/>
          <a:stretch>
            <a:fillRect/>
          </a:stretch>
        </p:blipFill>
        <p:spPr>
          <a:xfrm>
            <a:off x="5981700" y="1237153"/>
            <a:ext cx="4981180" cy="4483877"/>
          </a:xfrm>
          <a:prstGeom prst="rect">
            <a:avLst/>
          </a:prstGeom>
        </p:spPr>
      </p:pic>
      <p:sp>
        <p:nvSpPr>
          <p:cNvPr id="9" name="Rectángulo 8"/>
          <p:cNvSpPr/>
          <p:nvPr/>
        </p:nvSpPr>
        <p:spPr>
          <a:xfrm>
            <a:off x="5575300" y="5781828"/>
            <a:ext cx="6400800" cy="523220"/>
          </a:xfrm>
          <a:prstGeom prst="rect">
            <a:avLst/>
          </a:prstGeom>
        </p:spPr>
        <p:txBody>
          <a:bodyPr wrap="square">
            <a:spAutoFit/>
          </a:bodyPr>
          <a:lstStyle/>
          <a:p>
            <a:r>
              <a:rPr lang="es-MX" sz="1400" dirty="0">
                <a:hlinkClick r:id="rId5"/>
              </a:rPr>
              <a:t>https://tecno.americaeconomia.com/articulos/se-vende-datos-privados-de-ciudadanos-y-empresas-chilenas-se-comercializan-en-internet</a:t>
            </a:r>
            <a:endParaRPr lang="es-MX" sz="1400" dirty="0"/>
          </a:p>
        </p:txBody>
      </p:sp>
    </p:spTree>
    <p:extLst>
      <p:ext uri="{BB962C8B-B14F-4D97-AF65-F5344CB8AC3E}">
        <p14:creationId xmlns:p14="http://schemas.microsoft.com/office/powerpoint/2010/main" val="4166348404"/>
      </p:ext>
    </p:extLst>
  </p:cSld>
  <p:clrMapOvr>
    <a:masterClrMapping/>
  </p:clrMapOvr>
</p:sld>
</file>

<file path=ppt/theme/theme1.xml><?xml version="1.0" encoding="utf-8"?>
<a:theme xmlns:a="http://schemas.openxmlformats.org/drawingml/2006/main" name="Dividendo">
  <a:themeElements>
    <a:clrScheme name="Personalizado 1">
      <a:dk1>
        <a:sysClr val="windowText" lastClr="000000"/>
      </a:dk1>
      <a:lt1>
        <a:sysClr val="window" lastClr="FFFFFF"/>
      </a:lt1>
      <a:dk2>
        <a:srgbClr val="44546A"/>
      </a:dk2>
      <a:lt2>
        <a:srgbClr val="E7E6E6"/>
      </a:lt2>
      <a:accent1>
        <a:srgbClr val="002060"/>
      </a:accent1>
      <a:accent2>
        <a:srgbClr val="C00000"/>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TM03457464[[fn=Dividendo]]</Template>
  <TotalTime>1821</TotalTime>
  <Words>6805</Words>
  <Application>Microsoft Office PowerPoint</Application>
  <PresentationFormat>Panorámica</PresentationFormat>
  <Paragraphs>989</Paragraphs>
  <Slides>89</Slides>
  <Notes>67</Notes>
  <HiddenSlides>3</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89</vt:i4>
      </vt:variant>
    </vt:vector>
  </HeadingPairs>
  <TitlesOfParts>
    <vt:vector size="100" baseType="lpstr">
      <vt:lpstr>MS PGothic</vt:lpstr>
      <vt:lpstr>MS PGothic</vt:lpstr>
      <vt:lpstr>Arial</vt:lpstr>
      <vt:lpstr>Calibri</vt:lpstr>
      <vt:lpstr>Calibri Light</vt:lpstr>
      <vt:lpstr>Centaur</vt:lpstr>
      <vt:lpstr>Gill Sans MT</vt:lpstr>
      <vt:lpstr>Wingdings 2</vt:lpstr>
      <vt:lpstr>Dividendo</vt:lpstr>
      <vt:lpstr>Tema de Office</vt:lpstr>
      <vt:lpstr>Visio</vt:lpstr>
      <vt:lpstr>Presentación de PowerPoint</vt:lpstr>
      <vt:lpstr>Operación de un CSIRT</vt:lpstr>
      <vt:lpstr>Sobre el instructor</vt:lpstr>
      <vt:lpstr>Indicie</vt:lpstr>
      <vt:lpstr>CSIRT Computer Security Incident Response Team (Equipo de respuesta a incidentes de seguridad)</vt:lpstr>
      <vt:lpstr>CSIRT Origen</vt:lpstr>
      <vt:lpstr>CSIRT significado</vt:lpstr>
      <vt:lpstr>CSIRT Necesidad</vt:lpstr>
      <vt:lpstr>CSIRT Noticias</vt:lpstr>
      <vt:lpstr>CSIRT Noticias</vt:lpstr>
      <vt:lpstr>CSIRT crecimiento</vt:lpstr>
      <vt:lpstr>CSIRT Objetivos</vt:lpstr>
      <vt:lpstr>CSIRT tipos</vt:lpstr>
      <vt:lpstr>CSIRT tipos</vt:lpstr>
      <vt:lpstr>CSIRT chile</vt:lpstr>
      <vt:lpstr>CSIRT chile</vt:lpstr>
      <vt:lpstr>Evento / incidente</vt:lpstr>
      <vt:lpstr>Incidentes / Eventos adversos</vt:lpstr>
      <vt:lpstr>NIST Specail 800-61 Computer Security incident </vt:lpstr>
      <vt:lpstr>NIST Specail 800-61 Español</vt:lpstr>
      <vt:lpstr>Presentación de PowerPoint</vt:lpstr>
      <vt:lpstr>Funciones</vt:lpstr>
      <vt:lpstr>Funciones</vt:lpstr>
      <vt:lpstr>Funciones – fase de respuesta</vt:lpstr>
      <vt:lpstr>Funciones – fase de respuesta</vt:lpstr>
      <vt:lpstr>Funciones - Servicios</vt:lpstr>
      <vt:lpstr>Funciones - roles</vt:lpstr>
      <vt:lpstr>CSIRT Herramienta MISP</vt:lpstr>
      <vt:lpstr>CSIRT - MISP</vt:lpstr>
      <vt:lpstr>CSIRT - Instalacio MISP</vt:lpstr>
      <vt:lpstr>CSIRT - Instalacio MISP Docker</vt:lpstr>
      <vt:lpstr>CSIRT - Instalacio MISP Docker</vt:lpstr>
      <vt:lpstr>CSIRT - Instalacio MISP Docker</vt:lpstr>
      <vt:lpstr>CSIRT - Instalacio MISP Docker</vt:lpstr>
      <vt:lpstr>CSIRT - Instalacio MISP Docker</vt:lpstr>
      <vt:lpstr>CSIRT - Instalacio MISP Docker</vt:lpstr>
      <vt:lpstr>CSIRT - MISP Maquinas virtuales</vt:lpstr>
      <vt:lpstr>CSIRT - MISP Virtualbox</vt:lpstr>
      <vt:lpstr>CSIRT - MISP Virtualbox</vt:lpstr>
      <vt:lpstr>CSIRT - MISP Virtualbox</vt:lpstr>
      <vt:lpstr>CSIRT - MISP VW</vt:lpstr>
      <vt:lpstr>CSIRT - MISP VW</vt:lpstr>
      <vt:lpstr>CSIRT - conociendo misp</vt:lpstr>
      <vt:lpstr>CSIRT - Crear un evento</vt:lpstr>
      <vt:lpstr>CSIRT - Crear un evento</vt:lpstr>
      <vt:lpstr>CSIRT - Crear un evento</vt:lpstr>
      <vt:lpstr>CSIRT - Crear un evento</vt:lpstr>
      <vt:lpstr>CSIRT - Crear un evento</vt:lpstr>
      <vt:lpstr>CSIRT - Crear un evento</vt:lpstr>
      <vt:lpstr>CSIRT - Crear un evento</vt:lpstr>
      <vt:lpstr>CSIRT - MISP caso</vt:lpstr>
      <vt:lpstr>planes</vt:lpstr>
      <vt:lpstr>Herramientas para analizar seguridad (A-Z):</vt:lpstr>
      <vt:lpstr>Herramientas otras</vt:lpstr>
      <vt:lpstr>Herramientas analizadores ON-LINE</vt:lpstr>
      <vt:lpstr>Herramientas Analisis forense</vt:lpstr>
      <vt:lpstr>Herramientas Sandbox</vt:lpstr>
      <vt:lpstr>Herramientas Auditoria</vt:lpstr>
      <vt:lpstr>Instalar Docker</vt:lpstr>
      <vt:lpstr>Funciones, procesos y roles</vt:lpstr>
      <vt:lpstr>Definición de roles claves</vt:lpstr>
      <vt:lpstr>Modelo Genérico de Proceso</vt:lpstr>
      <vt:lpstr>Características de un proceso</vt:lpstr>
      <vt:lpstr>Contexto Organizacional Proceso</vt:lpstr>
      <vt:lpstr>Ejemplo de Matriz RACI para Gestión de Incidentes</vt:lpstr>
      <vt:lpstr>Matriz RACI –Especifique significado y descripción de los roles</vt:lpstr>
      <vt:lpstr>Indica tres beneficios de utilizar la matriz RACI</vt:lpstr>
      <vt:lpstr>Gestión de Riesgo</vt:lpstr>
      <vt:lpstr>Conceptos de la Gestión de la Disponibilidad</vt:lpstr>
      <vt:lpstr>Evaluación de Riesgos</vt:lpstr>
      <vt:lpstr> Gestión de Seguridad de la Información    </vt:lpstr>
      <vt:lpstr>Objetivos de la Gestión de la Seguridad de la Información</vt:lpstr>
      <vt:lpstr>Alcance</vt:lpstr>
      <vt:lpstr>Solicitudes de Cambios</vt:lpstr>
      <vt:lpstr>Propuestas de Cambios</vt:lpstr>
      <vt:lpstr>Tres Tipos de Solicitudes de Cambios</vt:lpstr>
      <vt:lpstr>Proceso Normal de Cambios</vt:lpstr>
      <vt:lpstr>Comité de Aprobación de Cambios (CAB)</vt:lpstr>
      <vt:lpstr>Cambios Estándar</vt:lpstr>
      <vt:lpstr>Cambios de Emergencia</vt:lpstr>
      <vt:lpstr>Modelos de Cambios</vt:lpstr>
      <vt:lpstr>Remediación del Cambio</vt:lpstr>
      <vt:lpstr>Resumen de la Gestión de Cambios</vt:lpstr>
      <vt:lpstr>La Importancia de una buena Comunicación</vt:lpstr>
      <vt:lpstr>Objetivos para la Gestión de Incidentes</vt:lpstr>
      <vt:lpstr>Alcance</vt:lpstr>
      <vt:lpstr>Conceptos Gestión de Incidentes</vt:lpstr>
      <vt:lpstr>Incidente Mayor</vt:lpstr>
      <vt:lpstr>Proceso de Gestión de Incidentes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Operación de un CSIRT</dc:title>
  <dc:creator>Saul Ortega Alvarado</dc:creator>
  <cp:lastModifiedBy>Saul Ortega Alvarado</cp:lastModifiedBy>
  <cp:revision>69</cp:revision>
  <dcterms:created xsi:type="dcterms:W3CDTF">2019-06-06T03:43:22Z</dcterms:created>
  <dcterms:modified xsi:type="dcterms:W3CDTF">2019-06-18T21:50:07Z</dcterms:modified>
</cp:coreProperties>
</file>